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Inter" panose="020B0502030000000004" pitchFamily="34" charset="0"/>
      <p:regular r:id="rId30"/>
    </p:embeddedFont>
    <p:embeddedFont>
      <p:font typeface="Inter Bold" panose="020B0802030000000004" pitchFamily="34" charset="0"/>
      <p:regular r:id="rId31"/>
      <p:bold r:id="rId32"/>
    </p:embeddedFont>
    <p:embeddedFont>
      <p:font typeface="Inter Italics" panose="020B0502030000000004" pitchFamily="34"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65" autoAdjust="0"/>
    <p:restoredTop sz="94589" autoAdjust="0"/>
  </p:normalViewPr>
  <p:slideViewPr>
    <p:cSldViewPr>
      <p:cViewPr varScale="1">
        <p:scale>
          <a:sx n="129" d="100"/>
          <a:sy n="129" d="100"/>
        </p:scale>
        <p:origin x="1864"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Benvenuti alla presentazione.</a:t>
            </a:r>
          </a:p>
          <a:p>
            <a:endParaRPr lang="en-US"/>
          </a:p>
          <a:p>
            <a:r>
              <a:rPr lang="en-US"/>
              <a:t>Oggi vi parleremo di un'applicazione sviluppata in Rust, progettata per eseguire backup automatici dei dati su dischi esterni. </a:t>
            </a:r>
          </a:p>
          <a:p>
            <a:endParaRPr lang="en-US"/>
          </a:p>
          <a:p>
            <a:r>
              <a:rPr lang="en-US"/>
              <a:t>La nostra applicazione è dotata di una GUI intuitiva, che semplifica l'interazione con l'utente, e include anche il monitoraggio del consumo della CPU, per garantire un utilizzo efficiente delle risorse. </a:t>
            </a:r>
          </a:p>
          <a:p>
            <a:endParaRPr lang="en-US"/>
          </a:p>
          <a:p>
            <a:r>
              <a:rPr lang="en-US"/>
              <a:t>Funziona in background, assicurando un basso impatto sulle performance del sistema durante il processo di backup, rendendo così il lavoro completamente trasparente e non intrusivo.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Ecco un estratto del codice principale (non completo), che illustra il comportamento principale dell'applicazione:</a:t>
            </a:r>
          </a:p>
          <a:p>
            <a:endParaRPr lang="en-US"/>
          </a:p>
          <a:p>
            <a:r>
              <a:rPr lang="en-US"/>
              <a:t>Acquisizione delle informazioni di base :</a:t>
            </a:r>
          </a:p>
          <a:p>
            <a:r>
              <a:rPr lang="en-US"/>
              <a:t>Vengono immediatamente acquisite alcune informazioni quali le dimensioni del monitor, in maniera tale da poter calibrare i meccanismi di riconoscimento (è presente una configurazione di default in caso di problemi, così che l’applicazione sia comunque in grado di funzionare), e PID per far partire il processo di Logging che verrà illustrato a breve</a:t>
            </a:r>
          </a:p>
          <a:p>
            <a:endParaRPr lang="en-US"/>
          </a:p>
          <a:p>
            <a:r>
              <a:rPr lang="en-US"/>
              <a:t>Loop principale per il riconoscimento delle forme: L'applicazione entra in un ciclo continuo che permette di monitorare i movimenti del mouse e di riconoscere le forme disegnate.</a:t>
            </a:r>
          </a:p>
          <a:p>
            <a:endParaRPr lang="en-US"/>
          </a:p>
          <a:p>
            <a:r>
              <a:rPr lang="en-US"/>
              <a:t>Primo riconoscimento tramite shape_recognizer: La funzione shape_recognizer viene utilizzata per analizzare il tracciato del mouse e verificare se la forma desiderata è stata riconosciuta.</a:t>
            </a:r>
          </a:p>
          <a:p>
            <a:r>
              <a:rPr lang="en-US"/>
              <a:t>     In caso di successo, viene emesso un segnale acustico breve per fornire feedback all'utente. Questo approccio è stato scelto per motivi di accessibilità, per consentire agli utenti di ricevere una conferma immediata senza necessità di una notifica visiva.</a:t>
            </a:r>
          </a:p>
          <a:p>
            <a:endParaRPr lang="en-US"/>
          </a:p>
          <a:p>
            <a:r>
              <a:rPr lang="en-US"/>
              <a:t>Secondo riconoscimento per conferma: Il processo di riconoscimento viene ripetuto per una seconda forma, che potrebbe essere diversa dalla prima.</a:t>
            </a:r>
          </a:p>
          <a:p>
            <a:r>
              <a:rPr lang="en-US"/>
              <a:t>    Se il riconoscimento è positivo, si passa alla fase successiva.</a:t>
            </a:r>
          </a:p>
          <a:p>
            <a:r>
              <a:rPr lang="en-US"/>
              <a:t>    Durante questa fase, viene avviata un'interfaccia di conferma (un pop-up grafico), che viene chiusa automaticamente al completamento.</a:t>
            </a:r>
          </a:p>
          <a:p>
            <a:endParaRPr lang="en-US"/>
          </a:p>
          <a:p>
            <a:r>
              <a:rPr lang="en-US"/>
              <a:t>Esecuzione della funzione backup_execute: </a:t>
            </a:r>
          </a:p>
          <a:p>
            <a:r>
              <a:rPr lang="en-US"/>
              <a:t>Se entrambi i riconoscimenti vanno a buon fine, viene invocata la funzione backup_execute.</a:t>
            </a:r>
          </a:p>
          <a:p>
            <a:r>
              <a:rPr lang="en-US"/>
              <a:t>    Questa funzione esegue il backup dei file specificati, utilizzando i percorsi indicati dall'utente e applicando eventuali filtri sui tipi di file (come video, documenti, immagini o musica).</a:t>
            </a:r>
          </a:p>
          <a:p>
            <a:r>
              <a:rPr lang="en-US"/>
              <a:t>    Prima del backup, vengono effettuati i controlli necessari per garantire che le impostazioni siano corrette.</a:t>
            </a:r>
          </a:p>
          <a:p>
            <a:endParaRPr lang="en-US"/>
          </a:p>
          <a:p>
            <a:r>
              <a:rPr lang="en-US"/>
              <a:t>Gestione degli errori e ripetizione del loop:</a:t>
            </a:r>
          </a:p>
          <a:p>
            <a:r>
              <a:rPr lang="en-US"/>
              <a:t>    Se si verifica un timeout nel riconoscimento della seconda forma, viene emesso un segnale acustico di errore (bip prolungato a bassa frequenza) per avvisare l'utente.</a:t>
            </a:r>
          </a:p>
          <a:p>
            <a:r>
              <a:rPr lang="en-US"/>
              <a:t>    Indipendentemente dal risultato (successo o errore), il loop riparte, consentendo di ricominciare l'intera procedura.</a:t>
            </a:r>
          </a:p>
          <a:p>
            <a:endParaRPr lang="en-US"/>
          </a:p>
          <a:p>
            <a:r>
              <a:rPr lang="en-US"/>
              <a:t>NB: il mutex serve per condividere e sincronizzare l'accesso allo stato del mouse tra il thread principale e i thread che monitorano i movimenti del mouse o riconoscono forme.</a:t>
            </a:r>
          </a:p>
          <a:p>
            <a:r>
              <a:rPr lang="en-US"/>
              <a:t>La classe EventLoop fornisce informazioni sul monitor (dimensioni fisiche e scala) e prepara il contesto per eventuali interazioni grafiche o gestione di eventi futuri.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questa fase viene gestito il riconoscimento delle forme del mouse. Come avviene il tutto:</a:t>
            </a:r>
          </a:p>
          <a:p>
            <a:endParaRPr lang="en-US"/>
          </a:p>
          <a:p>
            <a:r>
              <a:rPr lang="en-US"/>
              <a:t>Viene generato un nuovo thread che tramite l’utilizzo della funzione listen permette di ascoltare gli eventi del mouse e della tastiera. In questo caso siamo interessati alle coordinate del mouse</a:t>
            </a:r>
          </a:p>
          <a:p>
            <a:endParaRPr lang="en-US"/>
          </a:p>
          <a:p>
            <a:r>
              <a:rPr lang="en-US"/>
              <a:t>Le coordinate vengono salvate in un vettore come una tupla (x,y) e, in base al segno indicato nei parametri di configurazione, viene richiamata la funzione appropriata.</a:t>
            </a:r>
          </a:p>
          <a:p>
            <a:endParaRPr lang="en-US"/>
          </a:p>
          <a:p>
            <a:r>
              <a:rPr lang="en-US"/>
              <a:t>Se la funzione riconosce il pattern indicato, ritorna true, e questo consente di andare avanti nella funzione main</a:t>
            </a:r>
          </a:p>
          <a:p>
            <a:endParaRPr lang="en-US"/>
          </a:p>
          <a:p>
            <a:r>
              <a:rPr lang="en-US"/>
              <a:t>Anche qui sono stati introdotti dei controlli al fine di rendere quanto più accurato possibile il riconoscimento. Sono state inserite delle tolleranze entro la quale accettare la forma come corretta.</a:t>
            </a:r>
          </a:p>
          <a:p>
            <a:endParaRPr lang="en-US"/>
          </a:p>
          <a:p>
            <a:r>
              <a:rPr lang="en-US"/>
              <a:t>L'accuratezza dipende da diversi fattori tra cui la risoluzione dello schermo, la velocità di movimento, la precisione dell’utente e il tipo di periferica di input. Per questo è stata offerta la possibilità di scegliere tra diverse forme, così da consentire la selezione di quella che presenta il minor numero di problematiche.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Questa funzione racchiude il core dell’applicazione, permette di copiare la cartella sorgente nel path di destinazione. </a:t>
            </a:r>
          </a:p>
          <a:p>
            <a:endParaRPr lang="en-US"/>
          </a:p>
          <a:p>
            <a:r>
              <a:rPr lang="en-US"/>
              <a:t>Vengono effettuati dei controlli come controllare se il drive inserito sia disponibile (magari è stato rimosso, in quel caso verrà notificato con un bip acustico) e capire quali sono i dati da copiare, sulla base dei filtri indicati.</a:t>
            </a:r>
          </a:p>
          <a:p>
            <a:endParaRPr lang="en-US"/>
          </a:p>
          <a:p>
            <a:r>
              <a:rPr lang="en-US"/>
              <a:t>Attraverso il crate sysinfo si sono ottenute le informazioni necessarie, come la lista dei drive collegati per poter eseguire i controlli.</a:t>
            </a:r>
          </a:p>
          <a:p>
            <a:endParaRPr lang="en-US"/>
          </a:p>
          <a:p>
            <a:r>
              <a:rPr lang="en-US"/>
              <a:t>Terminata la copia vengono generato un report che indica il tempo impiegato per il backup e la quantità di byte copiata. Ai fini di una migliore usabilità, il completamento del backup è segnalato da un bip acustico.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L’ultimo requisito dell’applicativo è che avesse un monitoring continuo sul consumo delle risorse.</a:t>
            </a:r>
          </a:p>
          <a:p>
            <a:endParaRPr lang="en-US"/>
          </a:p>
          <a:p>
            <a:r>
              <a:rPr lang="en-US"/>
              <a:t>Abbiamo utilizzato un ticker per implementare questa funzionalità.</a:t>
            </a:r>
          </a:p>
          <a:p>
            <a:endParaRPr lang="en-US"/>
          </a:p>
          <a:p>
            <a:r>
              <a:rPr lang="en-US"/>
              <a:t>Viene creato un nuovo thread che dorme per l’intervallo specificato (120s) e poi invia un segnale sul canale. Segnale che quando viene ricevuto sblocca l’esecuzione all’interno del loop.</a:t>
            </a:r>
          </a:p>
          <a:p>
            <a:endParaRPr lang="en-US"/>
          </a:p>
          <a:p>
            <a:r>
              <a:rPr lang="en-US"/>
              <a:t>Viene acquisito il PID dell’applicativo principale, sempre con sysinfo si acquisiscono informazioni circa il consumo di CPU che poi vengono inserite nel file di log, e il tutto si ripete ogni 120s.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Possiamo concludere dicendo che I risultati relativi al consumo di risorse evidenziano un’ottimizzazione significativa:</a:t>
            </a:r>
          </a:p>
          <a:p>
            <a:r>
              <a:rPr lang="en-US"/>
              <a:t> consumo medio di CPU si attesta intorno allo 0% in condizioni di inattività con picchi di qualche decimo quando si è in esecuzione.</a:t>
            </a:r>
          </a:p>
          <a:p>
            <a:endParaRPr lang="en-US"/>
          </a:p>
          <a:p>
            <a:r>
              <a:rPr lang="en-US"/>
              <a:t>Per quanto riguarda la precisione nel riconoscimento delle forme, si è scelto di adottare un approccio prudente con una tolleranza media per ridurre il rischio di attivazioni involontarie. </a:t>
            </a:r>
          </a:p>
          <a:p>
            <a:r>
              <a:rPr lang="en-US"/>
              <a:t>L’accuratezza come abbiamo visto dipende da diversi fattori.</a:t>
            </a:r>
          </a:p>
          <a:p>
            <a:endParaRPr lang="en-US"/>
          </a:p>
          <a:p>
            <a:r>
              <a:rPr lang="en-US"/>
              <a:t>Concludiamo dicendo che gli obiettivi iniziali sono stati soddisfatti: la compatibilità con diversi sistemi consente l’utilizzo ad un pubblico più ampio e il sistema risulta essere stabile anche in condizioni di carico prolungato senza dare alcun problema.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Durante lo sviluppo dell’applicativo, mi sono concentrato in particolare sulla parte relativa all’avvio dell’applicazione e dei relativi processi. Non descriverò le funzionalità stesse, ma illustrerò dove queste operazioni sono implementate nel codice e i controlli che vengono effettuati per garantire il corretto funzionamento.</a:t>
            </a:r>
          </a:p>
          <a:p>
            <a:endParaRPr lang="en-US"/>
          </a:p>
          <a:p>
            <a:r>
              <a:rPr lang="en-US"/>
              <a:t>1. Autostart</a:t>
            </a:r>
          </a:p>
          <a:p>
            <a:r>
              <a:rPr lang="en-US"/>
              <a:t>Ho sviluppato le logiche per garantire che l'applicazione possa essere avviata correttamente sia in modalità manuale sia in modalità automatica</a:t>
            </a:r>
          </a:p>
          <a:p>
            <a:endParaRPr lang="en-US"/>
          </a:p>
          <a:p>
            <a:r>
              <a:rPr lang="en-US"/>
              <a:t>2. Controlli sul file CSV e l'avvio della GUI</a:t>
            </a:r>
          </a:p>
          <a:p>
            <a:r>
              <a:rPr lang="en-US"/>
              <a:t>Un aspetto cruciale su cui mi sono concentrato è stato il controllo della presenza del file csv, contenenti determinati parametri e il conseguente avvio del processo che mostra la GUI di configurazione </a:t>
            </a:r>
          </a:p>
          <a:p>
            <a:endParaRPr lang="en-US"/>
          </a:p>
          <a:p>
            <a:r>
              <a:rPr lang="en-US"/>
              <a:t>3. Processi e compatibilità</a:t>
            </a:r>
          </a:p>
          <a:p>
            <a:r>
              <a:rPr lang="en-US"/>
              <a:t>Nell'ultima parte del codice gestisco l'avvio dei processi in background, verificando se il processo di backup è già attivo, e garantisce la compatibilità con i diversi sistemi operativi, adattando i percorsi e i comandi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Abbiamo reso l'applicativo multipiattaforma andando a definire un autostart specifico per ogni sistema operativo supportato grazie all'utilizzo delle direttive #[cfg], la quale permette di eseguire blocchi di codice specifici per ogni sistema operativo.</a:t>
            </a:r>
          </a:p>
          <a:p>
            <a:endParaRPr lang="en-US"/>
          </a:p>
          <a:p>
            <a:r>
              <a:rPr lang="en-US"/>
              <a:t>Linux richiede un approccio differente per l'autostart ovvero: viene creato manualmente un file .desktop nella directory ~/.config/autostart/, necessario per configurare l'avvio automatico della sessione desktop Linux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Dopo aver eseguito l'autostart in base al proprio sistema operativo abbiamo la fase del controllo del file csv e l'avevo della GUI di configurazione.</a:t>
            </a:r>
          </a:p>
          <a:p>
            <a:r>
              <a:rPr lang="en-US"/>
              <a:t>In questo step le cose da evidenziare sono: </a:t>
            </a:r>
          </a:p>
          <a:p>
            <a:endParaRPr lang="en-US"/>
          </a:p>
          <a:p>
            <a:r>
              <a:rPr lang="en-US"/>
              <a:t>Ovviamente la verifica dell'esistenza del file output.csv nella directory corrente per decidere se avviare o meno la GUI. Se il file esiste, la GUI non viene avviata; altrimenti, il processo continua con il lancio della GUI di configurazione.</a:t>
            </a:r>
          </a:p>
          <a:p>
            <a:endParaRPr lang="en-US"/>
          </a:p>
          <a:p>
            <a:r>
              <a:rPr lang="en-US"/>
              <a:t>Utilizzo della libreria std::process::Command: La libreria std::process::Command viene utilizzata per eseguire il comando che avvia la GUI, gestendo l'esecuzione di un file esterno (cioè il file eseguibile) tramite il comando di sistema</a:t>
            </a:r>
          </a:p>
          <a:p>
            <a:endParaRPr lang="en-US"/>
          </a:p>
          <a:p>
            <a:r>
              <a:rPr lang="en-US"/>
              <a:t>Il percorso per il file della GUI viene determinato dinamicamente, con l'aggiunta dell'estensione .exe su Windows, utilizzando la logica condizionale tramite #[cfg(windows)].</a:t>
            </a:r>
          </a:p>
          <a:p>
            <a:endParaRPr lang="en-US"/>
          </a:p>
          <a:p>
            <a:endParaRPr lang="en-US"/>
          </a:p>
          <a:p>
            <a:r>
              <a:rPr lang="en-US"/>
              <a:t>Controllo dell'esito dell'esecuzione della GUI tramite il while che consente all'utente di non proseguire con l'esecuzione fino a che non compila correttamente i campi della GUI.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 codice in questione gestisce l'avvio e la gestione dei processi relativi all'applicazione di backup, garantendo la compatibilità tra diversi sistemi operativi. </a:t>
            </a:r>
          </a:p>
          <a:p>
            <a:r>
              <a:rPr lang="en-US"/>
              <a:t>Le caratteristiche fondamentali in questo caso sono:</a:t>
            </a:r>
          </a:p>
          <a:p>
            <a:endParaRPr lang="en-US"/>
          </a:p>
          <a:p>
            <a:r>
              <a:rPr lang="en-US"/>
              <a:t>Controllo dei Processi Attivi su Windows: Utilizza il comando tasklist per verificare se il processo di backup è già in esecuzione. Se il processo è attivo, evita di avviare una nuova istanza.</a:t>
            </a:r>
          </a:p>
          <a:p>
            <a:endParaRPr lang="en-US"/>
          </a:p>
          <a:p>
            <a:r>
              <a:rPr lang="en-US"/>
              <a:t>Controllo dei Processi Attivi su Linux/macOS: Usa il comando pgrep su Linux per controllare se il processo di backup è in esecuzione. Se il processo è già attivo, non viene avviato un nuovo processo di backup, stessa cosa per macOS.</a:t>
            </a:r>
          </a:p>
          <a:p>
            <a:endParaRPr lang="en-US"/>
          </a:p>
          <a:p>
            <a:r>
              <a:rPr lang="en-US"/>
              <a:t>Avvio del Processo di Backup: Se il processo di backup non è già in esecuzione, viene avviata una nuova istanza del programma di backup, sia su Windows (con spawn() su main.exe) che su Linux/macOS (con spawn() su un binario equivalente).</a:t>
            </a:r>
          </a:p>
          <a:p>
            <a:endParaRPr lang="en-US"/>
          </a:p>
          <a:p>
            <a:endParaRPr lang="en-US"/>
          </a:p>
          <a:p>
            <a:r>
              <a:rPr lang="en-US"/>
              <a:t>Gestione degli Errori di Avvio: Se si verifica un errore durante il tentativo di eseguire il comando (sia su Windows con tasklist che su Linux/macOS con pgrep), viene stampato un messaggio di errore per informare l'utente della problematica.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funzione successiva è è il punto focale dell'applicazione: il backup automatico.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Una volta installata, l'applicazione rimane in ascolto di specifici movimenti del mouse che possono essere definiti in fase di configurazione. Una volta riconosciuti tali movimenti, vengono effettuati dei controlli preliminari per poi completare l'effettiva esecuzione del backup.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sv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0.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028700" y="502556"/>
            <a:ext cx="4671736" cy="2055564"/>
          </a:xfrm>
          <a:custGeom>
            <a:avLst/>
            <a:gdLst/>
            <a:ahLst/>
            <a:cxnLst/>
            <a:rect l="l" t="t" r="r" b="b"/>
            <a:pathLst>
              <a:path w="4671736" h="2055564">
                <a:moveTo>
                  <a:pt x="0" y="0"/>
                </a:moveTo>
                <a:lnTo>
                  <a:pt x="4671736" y="0"/>
                </a:lnTo>
                <a:lnTo>
                  <a:pt x="4671736" y="2055563"/>
                </a:lnTo>
                <a:lnTo>
                  <a:pt x="0" y="2055563"/>
                </a:lnTo>
                <a:lnTo>
                  <a:pt x="0" y="0"/>
                </a:lnTo>
                <a:close/>
              </a:path>
            </a:pathLst>
          </a:custGeom>
          <a:blipFill>
            <a:blip r:embed="rId2"/>
            <a:stretch>
              <a:fillRect/>
            </a:stretch>
          </a:blipFill>
        </p:spPr>
        <p:txBody>
          <a:bodyPr/>
          <a:lstStyle/>
          <a:p>
            <a:endParaRPr lang="it-IT"/>
          </a:p>
        </p:txBody>
      </p:sp>
      <p:grpSp>
        <p:nvGrpSpPr>
          <p:cNvPr id="3" name="Group 3"/>
          <p:cNvGrpSpPr/>
          <p:nvPr/>
        </p:nvGrpSpPr>
        <p:grpSpPr>
          <a:xfrm>
            <a:off x="1413606" y="2587078"/>
            <a:ext cx="9231911" cy="5557084"/>
            <a:chOff x="0" y="0"/>
            <a:chExt cx="12309215" cy="7409445"/>
          </a:xfrm>
        </p:grpSpPr>
        <p:sp>
          <p:nvSpPr>
            <p:cNvPr id="4" name="TextBox 4"/>
            <p:cNvSpPr txBox="1"/>
            <p:nvPr/>
          </p:nvSpPr>
          <p:spPr>
            <a:xfrm>
              <a:off x="0" y="1449889"/>
              <a:ext cx="12309215" cy="2641600"/>
            </a:xfrm>
            <a:prstGeom prst="rect">
              <a:avLst/>
            </a:prstGeom>
          </p:spPr>
          <p:txBody>
            <a:bodyPr lIns="0" tIns="0" rIns="0" bIns="0" rtlCol="0" anchor="t">
              <a:spAutoFit/>
            </a:bodyPr>
            <a:lstStyle/>
            <a:p>
              <a:pPr algn="l">
                <a:lnSpc>
                  <a:spcPts val="7830"/>
                </a:lnSpc>
              </a:pPr>
              <a:r>
                <a:rPr lang="en-US" sz="6525" b="1">
                  <a:solidFill>
                    <a:srgbClr val="000000"/>
                  </a:solidFill>
                  <a:latin typeface="Inter Bold"/>
                  <a:ea typeface="Inter Bold"/>
                  <a:cs typeface="Inter Bold"/>
                  <a:sym typeface="Inter Bold"/>
                </a:rPr>
                <a:t>Progetto 2.1: </a:t>
              </a:r>
            </a:p>
            <a:p>
              <a:pPr algn="l">
                <a:lnSpc>
                  <a:spcPts val="7830"/>
                </a:lnSpc>
              </a:pPr>
              <a:r>
                <a:rPr lang="en-US" sz="6525" b="1">
                  <a:solidFill>
                    <a:srgbClr val="000000"/>
                  </a:solidFill>
                  <a:latin typeface="Inter Bold"/>
                  <a:ea typeface="Inter Bold"/>
                  <a:cs typeface="Inter Bold"/>
                  <a:sym typeface="Inter Bold"/>
                </a:rPr>
                <a:t>Backup di emergenza</a:t>
              </a:r>
            </a:p>
          </p:txBody>
        </p:sp>
        <p:sp>
          <p:nvSpPr>
            <p:cNvPr id="5" name="TextBox 5"/>
            <p:cNvSpPr txBox="1"/>
            <p:nvPr/>
          </p:nvSpPr>
          <p:spPr>
            <a:xfrm>
              <a:off x="0" y="12277"/>
              <a:ext cx="12309215" cy="419100"/>
            </a:xfrm>
            <a:prstGeom prst="rect">
              <a:avLst/>
            </a:prstGeom>
          </p:spPr>
          <p:txBody>
            <a:bodyPr lIns="0" tIns="0" rIns="0" bIns="0" rtlCol="0" anchor="t">
              <a:spAutoFit/>
            </a:bodyPr>
            <a:lstStyle/>
            <a:p>
              <a:pPr algn="l">
                <a:lnSpc>
                  <a:spcPts val="2625"/>
                </a:lnSpc>
              </a:pPr>
              <a:endParaRPr/>
            </a:p>
          </p:txBody>
        </p:sp>
        <p:sp>
          <p:nvSpPr>
            <p:cNvPr id="6" name="TextBox 6"/>
            <p:cNvSpPr txBox="1"/>
            <p:nvPr/>
          </p:nvSpPr>
          <p:spPr>
            <a:xfrm>
              <a:off x="0" y="5133817"/>
              <a:ext cx="12309215" cy="2251498"/>
            </a:xfrm>
            <a:prstGeom prst="rect">
              <a:avLst/>
            </a:prstGeom>
          </p:spPr>
          <p:txBody>
            <a:bodyPr lIns="0" tIns="0" rIns="0" bIns="0" rtlCol="0" anchor="t">
              <a:spAutoFit/>
            </a:bodyPr>
            <a:lstStyle/>
            <a:p>
              <a:pPr algn="l">
                <a:lnSpc>
                  <a:spcPts val="3394"/>
                </a:lnSpc>
              </a:pPr>
              <a:r>
                <a:rPr lang="en-US" sz="2424" i="1">
                  <a:solidFill>
                    <a:srgbClr val="000000"/>
                  </a:solidFill>
                  <a:latin typeface="Inter Italics"/>
                  <a:ea typeface="Inter Italics"/>
                  <a:cs typeface="Inter Italics"/>
                  <a:sym typeface="Inter Italics"/>
                </a:rPr>
                <a:t>Candidati:</a:t>
              </a:r>
            </a:p>
            <a:p>
              <a:pPr marL="523557" lvl="1" indent="-261778" algn="l">
                <a:lnSpc>
                  <a:spcPts val="3394"/>
                </a:lnSpc>
                <a:buFont typeface="Arial"/>
                <a:buChar char="•"/>
              </a:pPr>
              <a:r>
                <a:rPr lang="en-US" sz="2424" i="1">
                  <a:solidFill>
                    <a:srgbClr val="000000"/>
                  </a:solidFill>
                  <a:latin typeface="Inter Italics"/>
                  <a:ea typeface="Inter Italics"/>
                  <a:cs typeface="Inter Italics"/>
                  <a:sym typeface="Inter Italics"/>
                </a:rPr>
                <a:t>Giacomo Ponzuoli</a:t>
              </a:r>
            </a:p>
            <a:p>
              <a:pPr marL="523557" lvl="1" indent="-261778" algn="l">
                <a:lnSpc>
                  <a:spcPts val="3394"/>
                </a:lnSpc>
                <a:buFont typeface="Arial"/>
                <a:buChar char="•"/>
              </a:pPr>
              <a:r>
                <a:rPr lang="en-US" sz="2424" i="1">
                  <a:solidFill>
                    <a:srgbClr val="000000"/>
                  </a:solidFill>
                  <a:latin typeface="Inter Italics"/>
                  <a:ea typeface="Inter Italics"/>
                  <a:cs typeface="Inter Italics"/>
                  <a:sym typeface="Inter Italics"/>
                </a:rPr>
                <a:t>Riccardo Marco Miracapillo</a:t>
              </a:r>
            </a:p>
            <a:p>
              <a:pPr marL="523557" lvl="1" indent="-261779" algn="l">
                <a:lnSpc>
                  <a:spcPts val="3394"/>
                </a:lnSpc>
                <a:buFont typeface="Arial"/>
                <a:buChar char="•"/>
              </a:pPr>
              <a:r>
                <a:rPr lang="en-US" sz="2424" i="1">
                  <a:solidFill>
                    <a:srgbClr val="000000"/>
                  </a:solidFill>
                  <a:latin typeface="Inter Italics"/>
                  <a:ea typeface="Inter Italics"/>
                  <a:cs typeface="Inter Italics"/>
                  <a:sym typeface="Inter Italics"/>
                </a:rPr>
                <a:t>Vito Silvestri</a:t>
              </a:r>
            </a:p>
          </p:txBody>
        </p:sp>
      </p:grpSp>
      <p:sp>
        <p:nvSpPr>
          <p:cNvPr id="7" name="Freeform 7"/>
          <p:cNvSpPr/>
          <p:nvPr/>
        </p:nvSpPr>
        <p:spPr>
          <a:xfrm>
            <a:off x="11324922" y="2558119"/>
            <a:ext cx="5615001" cy="5615001"/>
          </a:xfrm>
          <a:custGeom>
            <a:avLst/>
            <a:gdLst/>
            <a:ahLst/>
            <a:cxnLst/>
            <a:rect l="l" t="t" r="r" b="b"/>
            <a:pathLst>
              <a:path w="5615001" h="5615001">
                <a:moveTo>
                  <a:pt x="0" y="0"/>
                </a:moveTo>
                <a:lnTo>
                  <a:pt x="5615000" y="0"/>
                </a:lnTo>
                <a:lnTo>
                  <a:pt x="5615000" y="5615001"/>
                </a:lnTo>
                <a:lnTo>
                  <a:pt x="0" y="56150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9767682" y="2542286"/>
            <a:ext cx="4984871" cy="5202427"/>
          </a:xfrm>
          <a:custGeom>
            <a:avLst/>
            <a:gdLst/>
            <a:ahLst/>
            <a:cxnLst/>
            <a:rect l="l" t="t" r="r" b="b"/>
            <a:pathLst>
              <a:path w="4984871" h="5202427">
                <a:moveTo>
                  <a:pt x="0" y="0"/>
                </a:moveTo>
                <a:lnTo>
                  <a:pt x="4984871" y="0"/>
                </a:lnTo>
                <a:lnTo>
                  <a:pt x="4984871" y="5202428"/>
                </a:lnTo>
                <a:lnTo>
                  <a:pt x="0" y="5202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grpSp>
        <p:nvGrpSpPr>
          <p:cNvPr id="3" name="Group 3"/>
          <p:cNvGrpSpPr/>
          <p:nvPr/>
        </p:nvGrpSpPr>
        <p:grpSpPr>
          <a:xfrm>
            <a:off x="2515212" y="3500396"/>
            <a:ext cx="6728595" cy="3286209"/>
            <a:chOff x="0" y="0"/>
            <a:chExt cx="8971460" cy="4381612"/>
          </a:xfrm>
        </p:grpSpPr>
        <p:sp>
          <p:nvSpPr>
            <p:cNvPr id="4" name="TextBox 4"/>
            <p:cNvSpPr txBox="1"/>
            <p:nvPr/>
          </p:nvSpPr>
          <p:spPr>
            <a:xfrm>
              <a:off x="0" y="-12101"/>
              <a:ext cx="8971460" cy="2722702"/>
            </a:xfrm>
            <a:prstGeom prst="rect">
              <a:avLst/>
            </a:prstGeom>
          </p:spPr>
          <p:txBody>
            <a:bodyPr lIns="0" tIns="0" rIns="0" bIns="0" rtlCol="0" anchor="t">
              <a:spAutoFit/>
            </a:bodyPr>
            <a:lstStyle/>
            <a:p>
              <a:pPr algn="l">
                <a:lnSpc>
                  <a:spcPts val="8143"/>
                </a:lnSpc>
              </a:pPr>
              <a:r>
                <a:rPr lang="en-US" sz="6785" b="1">
                  <a:solidFill>
                    <a:srgbClr val="000000"/>
                  </a:solidFill>
                  <a:latin typeface="Inter Bold"/>
                  <a:ea typeface="Inter Bold"/>
                  <a:cs typeface="Inter Bold"/>
                  <a:sym typeface="Inter Bold"/>
                </a:rPr>
                <a:t>3. Funzionalità del Backup</a:t>
              </a:r>
            </a:p>
          </p:txBody>
        </p:sp>
        <p:sp>
          <p:nvSpPr>
            <p:cNvPr id="5" name="TextBox 5"/>
            <p:cNvSpPr txBox="1"/>
            <p:nvPr/>
          </p:nvSpPr>
          <p:spPr>
            <a:xfrm>
              <a:off x="0" y="3365604"/>
              <a:ext cx="8971460" cy="1012983"/>
            </a:xfrm>
            <a:prstGeom prst="rect">
              <a:avLst/>
            </a:prstGeom>
          </p:spPr>
          <p:txBody>
            <a:bodyPr lIns="0" tIns="0" rIns="0" bIns="0" rtlCol="0" anchor="t">
              <a:spAutoFit/>
            </a:bodyPr>
            <a:lstStyle/>
            <a:p>
              <a:pPr algn="l">
                <a:lnSpc>
                  <a:spcPts val="3143"/>
                </a:lnSpc>
              </a:pPr>
              <a:r>
                <a:rPr lang="en-US" sz="2245">
                  <a:solidFill>
                    <a:srgbClr val="000000"/>
                  </a:solidFill>
                  <a:latin typeface="Inter"/>
                  <a:ea typeface="Inter"/>
                  <a:cs typeface="Inter"/>
                  <a:sym typeface="Inter"/>
                </a:rPr>
                <a:t>Il programma rimane in ascolto di specifici eventi per azionare un backup automatico</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020674"/>
            <a:chOff x="0" y="0"/>
            <a:chExt cx="2188406" cy="2252417"/>
          </a:xfrm>
        </p:grpSpPr>
        <p:sp>
          <p:nvSpPr>
            <p:cNvPr id="3" name="Freeform 3"/>
            <p:cNvSpPr/>
            <p:nvPr/>
          </p:nvSpPr>
          <p:spPr>
            <a:xfrm>
              <a:off x="0" y="0"/>
              <a:ext cx="2188407" cy="2252417"/>
            </a:xfrm>
            <a:custGeom>
              <a:avLst/>
              <a:gdLst/>
              <a:ahLst/>
              <a:cxnLst/>
              <a:rect l="l" t="t" r="r" b="b"/>
              <a:pathLst>
                <a:path w="2188407" h="225241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7" y="55880"/>
                    <a:pt x="2188407" y="124460"/>
                  </a:cubicBezTo>
                  <a:lnTo>
                    <a:pt x="2188407" y="2127957"/>
                  </a:lnTo>
                  <a:cubicBezTo>
                    <a:pt x="2188407" y="2196537"/>
                    <a:pt x="2132526" y="2252417"/>
                    <a:pt x="2063946" y="2252417"/>
                  </a:cubicBezTo>
                  <a:close/>
                </a:path>
              </a:pathLst>
            </a:custGeom>
            <a:solidFill>
              <a:srgbClr val="F1F1F1">
                <a:alpha val="63922"/>
              </a:srgbClr>
            </a:solidFill>
          </p:spPr>
          <p:txBody>
            <a:bodyPr/>
            <a:lstStyle/>
            <a:p>
              <a:endParaRPr lang="it-IT"/>
            </a:p>
          </p:txBody>
        </p:sp>
      </p:grpSp>
      <p:grpSp>
        <p:nvGrpSpPr>
          <p:cNvPr id="4" name="Group 4"/>
          <p:cNvGrpSpPr/>
          <p:nvPr/>
        </p:nvGrpSpPr>
        <p:grpSpPr>
          <a:xfrm>
            <a:off x="6705003" y="4237626"/>
            <a:ext cx="4877993" cy="5020674"/>
            <a:chOff x="0" y="0"/>
            <a:chExt cx="2188406" cy="2252417"/>
          </a:xfrm>
        </p:grpSpPr>
        <p:sp>
          <p:nvSpPr>
            <p:cNvPr id="5" name="Freeform 5"/>
            <p:cNvSpPr/>
            <p:nvPr/>
          </p:nvSpPr>
          <p:spPr>
            <a:xfrm>
              <a:off x="0" y="0"/>
              <a:ext cx="2188407" cy="2252417"/>
            </a:xfrm>
            <a:custGeom>
              <a:avLst/>
              <a:gdLst/>
              <a:ahLst/>
              <a:cxnLst/>
              <a:rect l="l" t="t" r="r" b="b"/>
              <a:pathLst>
                <a:path w="2188407" h="225241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7" y="55880"/>
                    <a:pt x="2188407" y="124460"/>
                  </a:cubicBezTo>
                  <a:lnTo>
                    <a:pt x="2188407" y="2127957"/>
                  </a:lnTo>
                  <a:cubicBezTo>
                    <a:pt x="2188407" y="2196537"/>
                    <a:pt x="2132526" y="2252417"/>
                    <a:pt x="2063946" y="2252417"/>
                  </a:cubicBezTo>
                  <a:close/>
                </a:path>
              </a:pathLst>
            </a:custGeom>
            <a:solidFill>
              <a:srgbClr val="F1F1F1">
                <a:alpha val="63922"/>
              </a:srgbClr>
            </a:solidFill>
          </p:spPr>
          <p:txBody>
            <a:bodyPr/>
            <a:lstStyle/>
            <a:p>
              <a:endParaRPr lang="it-IT"/>
            </a:p>
          </p:txBody>
        </p:sp>
      </p:grpSp>
      <p:grpSp>
        <p:nvGrpSpPr>
          <p:cNvPr id="6" name="Group 6"/>
          <p:cNvGrpSpPr/>
          <p:nvPr/>
        </p:nvGrpSpPr>
        <p:grpSpPr>
          <a:xfrm>
            <a:off x="12381307" y="4237626"/>
            <a:ext cx="4877993" cy="5020674"/>
            <a:chOff x="0" y="0"/>
            <a:chExt cx="2188406" cy="2252417"/>
          </a:xfrm>
        </p:grpSpPr>
        <p:sp>
          <p:nvSpPr>
            <p:cNvPr id="7" name="Freeform 7"/>
            <p:cNvSpPr/>
            <p:nvPr/>
          </p:nvSpPr>
          <p:spPr>
            <a:xfrm>
              <a:off x="0" y="0"/>
              <a:ext cx="2188407" cy="2252417"/>
            </a:xfrm>
            <a:custGeom>
              <a:avLst/>
              <a:gdLst/>
              <a:ahLst/>
              <a:cxnLst/>
              <a:rect l="l" t="t" r="r" b="b"/>
              <a:pathLst>
                <a:path w="2188407" h="225241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7" y="55880"/>
                    <a:pt x="2188407" y="124460"/>
                  </a:cubicBezTo>
                  <a:lnTo>
                    <a:pt x="2188407" y="2127957"/>
                  </a:lnTo>
                  <a:cubicBezTo>
                    <a:pt x="2188407" y="2196537"/>
                    <a:pt x="2132526" y="2252417"/>
                    <a:pt x="2063946" y="2252417"/>
                  </a:cubicBezTo>
                  <a:close/>
                </a:path>
              </a:pathLst>
            </a:custGeom>
            <a:solidFill>
              <a:srgbClr val="F1F1F1">
                <a:alpha val="63922"/>
              </a:srgbClr>
            </a:solidFill>
          </p:spPr>
          <p:txBody>
            <a:bodyPr/>
            <a:lstStyle/>
            <a:p>
              <a:endParaRPr lang="it-IT"/>
            </a:p>
          </p:txBody>
        </p:sp>
      </p:grpSp>
      <p:sp>
        <p:nvSpPr>
          <p:cNvPr id="8" name="Freeform 8"/>
          <p:cNvSpPr/>
          <p:nvPr/>
        </p:nvSpPr>
        <p:spPr>
          <a:xfrm>
            <a:off x="8593099" y="4430569"/>
            <a:ext cx="1101802" cy="1425861"/>
          </a:xfrm>
          <a:custGeom>
            <a:avLst/>
            <a:gdLst/>
            <a:ahLst/>
            <a:cxnLst/>
            <a:rect l="l" t="t" r="r" b="b"/>
            <a:pathLst>
              <a:path w="1101802" h="1425861">
                <a:moveTo>
                  <a:pt x="0" y="0"/>
                </a:moveTo>
                <a:lnTo>
                  <a:pt x="1101802" y="0"/>
                </a:lnTo>
                <a:lnTo>
                  <a:pt x="1101802" y="1425862"/>
                </a:lnTo>
                <a:lnTo>
                  <a:pt x="0" y="1425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9" name="Freeform 9"/>
          <p:cNvSpPr/>
          <p:nvPr/>
        </p:nvSpPr>
        <p:spPr>
          <a:xfrm>
            <a:off x="14126676" y="4352017"/>
            <a:ext cx="1387254" cy="1582966"/>
          </a:xfrm>
          <a:custGeom>
            <a:avLst/>
            <a:gdLst/>
            <a:ahLst/>
            <a:cxnLst/>
            <a:rect l="l" t="t" r="r" b="b"/>
            <a:pathLst>
              <a:path w="1387254" h="1582966">
                <a:moveTo>
                  <a:pt x="0" y="0"/>
                </a:moveTo>
                <a:lnTo>
                  <a:pt x="1387254" y="0"/>
                </a:lnTo>
                <a:lnTo>
                  <a:pt x="1387254" y="1582966"/>
                </a:lnTo>
                <a:lnTo>
                  <a:pt x="0" y="15829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10" name="Freeform 10"/>
          <p:cNvSpPr/>
          <p:nvPr/>
        </p:nvSpPr>
        <p:spPr>
          <a:xfrm>
            <a:off x="2775509" y="4430569"/>
            <a:ext cx="1384376" cy="1582966"/>
          </a:xfrm>
          <a:custGeom>
            <a:avLst/>
            <a:gdLst/>
            <a:ahLst/>
            <a:cxnLst/>
            <a:rect l="l" t="t" r="r" b="b"/>
            <a:pathLst>
              <a:path w="1384376" h="1582966">
                <a:moveTo>
                  <a:pt x="0" y="0"/>
                </a:moveTo>
                <a:lnTo>
                  <a:pt x="1384376" y="0"/>
                </a:lnTo>
                <a:lnTo>
                  <a:pt x="1384376" y="1582966"/>
                </a:lnTo>
                <a:lnTo>
                  <a:pt x="0" y="15829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grpSp>
        <p:nvGrpSpPr>
          <p:cNvPr id="11" name="Group 11"/>
          <p:cNvGrpSpPr/>
          <p:nvPr/>
        </p:nvGrpSpPr>
        <p:grpSpPr>
          <a:xfrm>
            <a:off x="3101617" y="1264938"/>
            <a:ext cx="12084767" cy="1758512"/>
            <a:chOff x="0" y="0"/>
            <a:chExt cx="16113022" cy="2344683"/>
          </a:xfrm>
        </p:grpSpPr>
        <p:sp>
          <p:nvSpPr>
            <p:cNvPr id="12" name="TextBox 12"/>
            <p:cNvSpPr txBox="1"/>
            <p:nvPr/>
          </p:nvSpPr>
          <p:spPr>
            <a:xfrm>
              <a:off x="0" y="0"/>
              <a:ext cx="16113022" cy="1397000"/>
            </a:xfrm>
            <a:prstGeom prst="rect">
              <a:avLst/>
            </a:prstGeom>
          </p:spPr>
          <p:txBody>
            <a:bodyPr lIns="0" tIns="0" rIns="0" bIns="0" rtlCol="0" anchor="t">
              <a:spAutoFit/>
            </a:bodyPr>
            <a:lstStyle/>
            <a:p>
              <a:pPr algn="ctr">
                <a:lnSpc>
                  <a:spcPts val="8279"/>
                </a:lnSpc>
              </a:pPr>
              <a:r>
                <a:rPr lang="en-US" sz="6899" b="1">
                  <a:solidFill>
                    <a:srgbClr val="000000"/>
                  </a:solidFill>
                  <a:latin typeface="Inter Bold"/>
                  <a:ea typeface="Inter Bold"/>
                  <a:cs typeface="Inter Bold"/>
                  <a:sym typeface="Inter Bold"/>
                </a:rPr>
                <a:t>Flow di esecuzione: Backup</a:t>
              </a:r>
            </a:p>
          </p:txBody>
        </p:sp>
        <p:sp>
          <p:nvSpPr>
            <p:cNvPr id="13" name="TextBox 13"/>
            <p:cNvSpPr txBox="1"/>
            <p:nvPr/>
          </p:nvSpPr>
          <p:spPr>
            <a:xfrm>
              <a:off x="0" y="1757308"/>
              <a:ext cx="16113022" cy="587375"/>
            </a:xfrm>
            <a:prstGeom prst="rect">
              <a:avLst/>
            </a:prstGeom>
          </p:spPr>
          <p:txBody>
            <a:bodyPr lIns="0" tIns="0" rIns="0" bIns="0" rtlCol="0" anchor="t">
              <a:spAutoFit/>
            </a:bodyPr>
            <a:lstStyle/>
            <a:p>
              <a:pPr algn="ctr">
                <a:lnSpc>
                  <a:spcPts val="3599"/>
                </a:lnSpc>
              </a:pPr>
              <a:endParaRPr/>
            </a:p>
          </p:txBody>
        </p:sp>
      </p:grpSp>
      <p:grpSp>
        <p:nvGrpSpPr>
          <p:cNvPr id="14" name="Group 14"/>
          <p:cNvGrpSpPr/>
          <p:nvPr/>
        </p:nvGrpSpPr>
        <p:grpSpPr>
          <a:xfrm>
            <a:off x="7138877" y="6177367"/>
            <a:ext cx="4010247" cy="2442487"/>
            <a:chOff x="0" y="0"/>
            <a:chExt cx="5346995" cy="3256650"/>
          </a:xfrm>
        </p:grpSpPr>
        <p:sp>
          <p:nvSpPr>
            <p:cNvPr id="15" name="TextBox 15"/>
            <p:cNvSpPr txBox="1"/>
            <p:nvPr/>
          </p:nvSpPr>
          <p:spPr>
            <a:xfrm>
              <a:off x="0" y="-47625"/>
              <a:ext cx="5346995" cy="569172"/>
            </a:xfrm>
            <a:prstGeom prst="rect">
              <a:avLst/>
            </a:prstGeom>
          </p:spPr>
          <p:txBody>
            <a:bodyPr lIns="0" tIns="0" rIns="0" bIns="0" rtlCol="0" anchor="t">
              <a:spAutoFit/>
            </a:bodyPr>
            <a:lstStyle/>
            <a:p>
              <a:pPr algn="ctr">
                <a:lnSpc>
                  <a:spcPts val="3640"/>
                </a:lnSpc>
              </a:pPr>
              <a:r>
                <a:rPr lang="en-US" sz="2600" b="1">
                  <a:solidFill>
                    <a:srgbClr val="000000"/>
                  </a:solidFill>
                  <a:latin typeface="Inter Bold"/>
                  <a:ea typeface="Inter Bold"/>
                  <a:cs typeface="Inter Bold"/>
                  <a:sym typeface="Inter Bold"/>
                </a:rPr>
                <a:t>Movimenti Mouse</a:t>
              </a:r>
            </a:p>
          </p:txBody>
        </p:sp>
        <p:sp>
          <p:nvSpPr>
            <p:cNvPr id="16" name="TextBox 16"/>
            <p:cNvSpPr txBox="1"/>
            <p:nvPr/>
          </p:nvSpPr>
          <p:spPr>
            <a:xfrm>
              <a:off x="0" y="1029257"/>
              <a:ext cx="5346995" cy="1803608"/>
            </a:xfrm>
            <a:prstGeom prst="rect">
              <a:avLst/>
            </a:prstGeom>
          </p:spPr>
          <p:txBody>
            <a:bodyPr lIns="0" tIns="0" rIns="0" bIns="0" rtlCol="0" anchor="t">
              <a:spAutoFit/>
            </a:bodyPr>
            <a:lstStyle/>
            <a:p>
              <a:pPr algn="ctr">
                <a:lnSpc>
                  <a:spcPts val="2719"/>
                </a:lnSpc>
              </a:pPr>
              <a:r>
                <a:rPr lang="en-US" sz="1942">
                  <a:solidFill>
                    <a:srgbClr val="000000"/>
                  </a:solidFill>
                  <a:latin typeface="Inter"/>
                  <a:ea typeface="Inter"/>
                  <a:cs typeface="Inter"/>
                  <a:sym typeface="Inter"/>
                </a:rPr>
                <a:t>Nuovo thread per ascoltare eventi del mouse e rilevare forme specifiche basate sul movimento del cursore.</a:t>
              </a:r>
            </a:p>
          </p:txBody>
        </p:sp>
      </p:grpSp>
      <p:grpSp>
        <p:nvGrpSpPr>
          <p:cNvPr id="17" name="Group 17"/>
          <p:cNvGrpSpPr/>
          <p:nvPr/>
        </p:nvGrpSpPr>
        <p:grpSpPr>
          <a:xfrm>
            <a:off x="12815180" y="6141691"/>
            <a:ext cx="4010247" cy="2034416"/>
            <a:chOff x="0" y="0"/>
            <a:chExt cx="5346995" cy="2712554"/>
          </a:xfrm>
        </p:grpSpPr>
        <p:sp>
          <p:nvSpPr>
            <p:cNvPr id="18" name="TextBox 18"/>
            <p:cNvSpPr txBox="1"/>
            <p:nvPr/>
          </p:nvSpPr>
          <p:spPr>
            <a:xfrm>
              <a:off x="0" y="-47625"/>
              <a:ext cx="5346995" cy="559012"/>
            </a:xfrm>
            <a:prstGeom prst="rect">
              <a:avLst/>
            </a:prstGeom>
          </p:spPr>
          <p:txBody>
            <a:bodyPr lIns="0" tIns="0" rIns="0" bIns="0" rtlCol="0" anchor="t">
              <a:spAutoFit/>
            </a:bodyPr>
            <a:lstStyle/>
            <a:p>
              <a:pPr algn="ctr">
                <a:lnSpc>
                  <a:spcPts val="3534"/>
                </a:lnSpc>
              </a:pPr>
              <a:r>
                <a:rPr lang="en-US" sz="2525" b="1">
                  <a:solidFill>
                    <a:srgbClr val="000000"/>
                  </a:solidFill>
                  <a:latin typeface="Inter Bold"/>
                  <a:ea typeface="Inter Bold"/>
                  <a:cs typeface="Inter Bold"/>
                  <a:sym typeface="Inter Bold"/>
                </a:rPr>
                <a:t>Funzione Backup</a:t>
              </a:r>
            </a:p>
          </p:txBody>
        </p:sp>
        <p:sp>
          <p:nvSpPr>
            <p:cNvPr id="19" name="TextBox 19"/>
            <p:cNvSpPr txBox="1"/>
            <p:nvPr/>
          </p:nvSpPr>
          <p:spPr>
            <a:xfrm>
              <a:off x="0" y="1069473"/>
              <a:ext cx="5346995" cy="1218650"/>
            </a:xfrm>
            <a:prstGeom prst="rect">
              <a:avLst/>
            </a:prstGeom>
          </p:spPr>
          <p:txBody>
            <a:bodyPr lIns="0" tIns="0" rIns="0" bIns="0" rtlCol="0" anchor="t">
              <a:spAutoFit/>
            </a:bodyPr>
            <a:lstStyle/>
            <a:p>
              <a:pPr algn="ctr">
                <a:lnSpc>
                  <a:spcPts val="2478"/>
                </a:lnSpc>
              </a:pPr>
              <a:r>
                <a:rPr lang="en-US" sz="1770">
                  <a:solidFill>
                    <a:srgbClr val="000000"/>
                  </a:solidFill>
                  <a:latin typeface="Inter"/>
                  <a:ea typeface="Inter"/>
                  <a:cs typeface="Inter"/>
                  <a:sym typeface="Inter"/>
                </a:rPr>
                <a:t>Dopo opportuni controlli viene eseguita una copia nel drive di destinazione</a:t>
              </a:r>
            </a:p>
          </p:txBody>
        </p:sp>
      </p:grpSp>
      <p:grpSp>
        <p:nvGrpSpPr>
          <p:cNvPr id="20" name="Group 20"/>
          <p:cNvGrpSpPr/>
          <p:nvPr/>
        </p:nvGrpSpPr>
        <p:grpSpPr>
          <a:xfrm>
            <a:off x="1462573" y="6177367"/>
            <a:ext cx="4010247" cy="2025809"/>
            <a:chOff x="0" y="0"/>
            <a:chExt cx="5346995" cy="2701078"/>
          </a:xfrm>
        </p:grpSpPr>
        <p:sp>
          <p:nvSpPr>
            <p:cNvPr id="21" name="TextBox 21"/>
            <p:cNvSpPr txBox="1"/>
            <p:nvPr/>
          </p:nvSpPr>
          <p:spPr>
            <a:xfrm>
              <a:off x="0" y="-47625"/>
              <a:ext cx="5346995" cy="569172"/>
            </a:xfrm>
            <a:prstGeom prst="rect">
              <a:avLst/>
            </a:prstGeom>
          </p:spPr>
          <p:txBody>
            <a:bodyPr lIns="0" tIns="0" rIns="0" bIns="0" rtlCol="0" anchor="t">
              <a:spAutoFit/>
            </a:bodyPr>
            <a:lstStyle/>
            <a:p>
              <a:pPr algn="ctr">
                <a:lnSpc>
                  <a:spcPts val="3640"/>
                </a:lnSpc>
              </a:pPr>
              <a:r>
                <a:rPr lang="en-US" sz="2600" b="1">
                  <a:solidFill>
                    <a:srgbClr val="000000"/>
                  </a:solidFill>
                  <a:latin typeface="Inter Bold"/>
                  <a:ea typeface="Inter Bold"/>
                  <a:cs typeface="Inter Bold"/>
                  <a:sym typeface="Inter Bold"/>
                </a:rPr>
                <a:t>Configurazione di Base</a:t>
              </a:r>
            </a:p>
          </p:txBody>
        </p:sp>
        <p:sp>
          <p:nvSpPr>
            <p:cNvPr id="22" name="TextBox 22"/>
            <p:cNvSpPr txBox="1"/>
            <p:nvPr/>
          </p:nvSpPr>
          <p:spPr>
            <a:xfrm>
              <a:off x="0" y="1029257"/>
              <a:ext cx="5346995" cy="1541973"/>
            </a:xfrm>
            <a:prstGeom prst="rect">
              <a:avLst/>
            </a:prstGeom>
          </p:spPr>
          <p:txBody>
            <a:bodyPr lIns="0" tIns="0" rIns="0" bIns="0" rtlCol="0" anchor="t">
              <a:spAutoFit/>
            </a:bodyPr>
            <a:lstStyle/>
            <a:p>
              <a:pPr algn="ctr">
                <a:lnSpc>
                  <a:spcPts val="3119"/>
                </a:lnSpc>
              </a:pPr>
              <a:r>
                <a:rPr lang="en-US" sz="2228">
                  <a:solidFill>
                    <a:srgbClr val="000000"/>
                  </a:solidFill>
                  <a:latin typeface="Inter"/>
                  <a:ea typeface="Inter"/>
                  <a:cs typeface="Inter"/>
                  <a:sym typeface="Inter"/>
                </a:rPr>
                <a:t>La GUI permette di definire sorgente, destinazione, filtri, segni del mouse</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28700"/>
            <a:ext cx="10159753" cy="1021013"/>
          </a:xfrm>
          <a:prstGeom prst="rect">
            <a:avLst/>
          </a:prstGeom>
        </p:spPr>
        <p:txBody>
          <a:bodyPr lIns="0" tIns="0" rIns="0" bIns="0" rtlCol="0" anchor="t">
            <a:spAutoFit/>
          </a:bodyPr>
          <a:lstStyle/>
          <a:p>
            <a:pPr algn="l">
              <a:lnSpc>
                <a:spcPts val="8143"/>
              </a:lnSpc>
            </a:pPr>
            <a:r>
              <a:rPr lang="en-US" sz="6785" b="1">
                <a:solidFill>
                  <a:srgbClr val="CB6CE6"/>
                </a:solidFill>
                <a:latin typeface="Inter Bold"/>
                <a:ea typeface="Inter Bold"/>
                <a:cs typeface="Inter Bold"/>
                <a:sym typeface="Inter Bold"/>
              </a:rPr>
              <a:t>File di configurazione</a:t>
            </a:r>
          </a:p>
        </p:txBody>
      </p:sp>
      <p:sp>
        <p:nvSpPr>
          <p:cNvPr id="3" name="TextBox 3"/>
          <p:cNvSpPr txBox="1"/>
          <p:nvPr/>
        </p:nvSpPr>
        <p:spPr>
          <a:xfrm>
            <a:off x="3725123" y="5447514"/>
            <a:ext cx="5385753" cy="1524000"/>
          </a:xfrm>
          <a:prstGeom prst="rect">
            <a:avLst/>
          </a:prstGeom>
        </p:spPr>
        <p:txBody>
          <a:bodyPr lIns="0" tIns="0" rIns="0" bIns="0" rtlCol="0" anchor="t">
            <a:spAutoFit/>
          </a:bodyPr>
          <a:lstStyle/>
          <a:p>
            <a:pPr algn="ctr">
              <a:lnSpc>
                <a:spcPts val="6000"/>
              </a:lnSpc>
            </a:pPr>
            <a:r>
              <a:rPr lang="en-US" sz="5000" b="1">
                <a:solidFill>
                  <a:srgbClr val="000000"/>
                </a:solidFill>
                <a:latin typeface="Inter Bold"/>
                <a:ea typeface="Inter Bold"/>
                <a:cs typeface="Inter Bold"/>
                <a:sym typeface="Inter Bold"/>
              </a:rPr>
              <a:t>Campi presenti al suo interno</a:t>
            </a:r>
          </a:p>
        </p:txBody>
      </p:sp>
      <p:grpSp>
        <p:nvGrpSpPr>
          <p:cNvPr id="4" name="Group 4"/>
          <p:cNvGrpSpPr/>
          <p:nvPr/>
        </p:nvGrpSpPr>
        <p:grpSpPr>
          <a:xfrm>
            <a:off x="10525487" y="4456706"/>
            <a:ext cx="4037390" cy="1207178"/>
            <a:chOff x="0" y="0"/>
            <a:chExt cx="5383187" cy="1609571"/>
          </a:xfrm>
        </p:grpSpPr>
        <p:grpSp>
          <p:nvGrpSpPr>
            <p:cNvPr id="5" name="Group 5"/>
            <p:cNvGrpSpPr/>
            <p:nvPr/>
          </p:nvGrpSpPr>
          <p:grpSpPr>
            <a:xfrm>
              <a:off x="0" y="0"/>
              <a:ext cx="5383187" cy="1609571"/>
              <a:chOff x="0" y="0"/>
              <a:chExt cx="3564214" cy="1065699"/>
            </a:xfrm>
          </p:grpSpPr>
          <p:sp>
            <p:nvSpPr>
              <p:cNvPr id="6" name="Freeform 6"/>
              <p:cNvSpPr/>
              <p:nvPr/>
            </p:nvSpPr>
            <p:spPr>
              <a:xfrm>
                <a:off x="0" y="0"/>
                <a:ext cx="3564214" cy="1065699"/>
              </a:xfrm>
              <a:custGeom>
                <a:avLst/>
                <a:gdLst/>
                <a:ahLst/>
                <a:cxnLst/>
                <a:rect l="l" t="t" r="r" b="b"/>
                <a:pathLst>
                  <a:path w="3564214" h="1065699">
                    <a:moveTo>
                      <a:pt x="3439754" y="1065699"/>
                    </a:moveTo>
                    <a:lnTo>
                      <a:pt x="124460" y="1065699"/>
                    </a:lnTo>
                    <a:cubicBezTo>
                      <a:pt x="55880" y="1065699"/>
                      <a:pt x="0" y="1009819"/>
                      <a:pt x="0" y="941239"/>
                    </a:cubicBezTo>
                    <a:lnTo>
                      <a:pt x="0" y="124460"/>
                    </a:lnTo>
                    <a:cubicBezTo>
                      <a:pt x="0" y="55880"/>
                      <a:pt x="55880" y="0"/>
                      <a:pt x="124460" y="0"/>
                    </a:cubicBezTo>
                    <a:lnTo>
                      <a:pt x="3439754" y="0"/>
                    </a:lnTo>
                    <a:cubicBezTo>
                      <a:pt x="3508334" y="0"/>
                      <a:pt x="3564214" y="55880"/>
                      <a:pt x="3564214" y="124460"/>
                    </a:cubicBezTo>
                    <a:lnTo>
                      <a:pt x="3564214" y="941239"/>
                    </a:lnTo>
                    <a:cubicBezTo>
                      <a:pt x="3564214" y="1009819"/>
                      <a:pt x="3508334" y="1065699"/>
                      <a:pt x="3439754" y="1065699"/>
                    </a:cubicBezTo>
                    <a:close/>
                  </a:path>
                </a:pathLst>
              </a:custGeom>
              <a:solidFill>
                <a:srgbClr val="F1F1F1">
                  <a:alpha val="63922"/>
                </a:srgbClr>
              </a:solidFill>
            </p:spPr>
            <p:txBody>
              <a:bodyPr/>
              <a:lstStyle/>
              <a:p>
                <a:endParaRPr lang="it-IT"/>
              </a:p>
            </p:txBody>
          </p:sp>
        </p:grpSp>
        <p:sp>
          <p:nvSpPr>
            <p:cNvPr id="7" name="TextBox 7"/>
            <p:cNvSpPr txBox="1"/>
            <p:nvPr/>
          </p:nvSpPr>
          <p:spPr>
            <a:xfrm>
              <a:off x="178500" y="262707"/>
              <a:ext cx="5026187" cy="10365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Percorso della cartella sorgente</a:t>
              </a:r>
            </a:p>
          </p:txBody>
        </p:sp>
      </p:grpSp>
      <p:grpSp>
        <p:nvGrpSpPr>
          <p:cNvPr id="8" name="Group 8"/>
          <p:cNvGrpSpPr/>
          <p:nvPr/>
        </p:nvGrpSpPr>
        <p:grpSpPr>
          <a:xfrm>
            <a:off x="10525487" y="5868879"/>
            <a:ext cx="4037390" cy="807128"/>
            <a:chOff x="0" y="0"/>
            <a:chExt cx="5383187" cy="1076171"/>
          </a:xfrm>
        </p:grpSpPr>
        <p:grpSp>
          <p:nvGrpSpPr>
            <p:cNvPr id="9" name="Group 9"/>
            <p:cNvGrpSpPr/>
            <p:nvPr/>
          </p:nvGrpSpPr>
          <p:grpSpPr>
            <a:xfrm>
              <a:off x="0" y="0"/>
              <a:ext cx="5383187" cy="1076171"/>
              <a:chOff x="0" y="0"/>
              <a:chExt cx="3564214" cy="712534"/>
            </a:xfrm>
          </p:grpSpPr>
          <p:sp>
            <p:nvSpPr>
              <p:cNvPr id="10" name="Freeform 10"/>
              <p:cNvSpPr/>
              <p:nvPr/>
            </p:nvSpPr>
            <p:spPr>
              <a:xfrm>
                <a:off x="0" y="0"/>
                <a:ext cx="3564214" cy="712534"/>
              </a:xfrm>
              <a:custGeom>
                <a:avLst/>
                <a:gdLst/>
                <a:ahLst/>
                <a:cxnLst/>
                <a:rect l="l" t="t" r="r" b="b"/>
                <a:pathLst>
                  <a:path w="3564214" h="712534">
                    <a:moveTo>
                      <a:pt x="3439754" y="712534"/>
                    </a:moveTo>
                    <a:lnTo>
                      <a:pt x="124460" y="712534"/>
                    </a:lnTo>
                    <a:cubicBezTo>
                      <a:pt x="55880" y="712534"/>
                      <a:pt x="0" y="656654"/>
                      <a:pt x="0" y="588074"/>
                    </a:cubicBezTo>
                    <a:lnTo>
                      <a:pt x="0" y="124460"/>
                    </a:lnTo>
                    <a:cubicBezTo>
                      <a:pt x="0" y="55880"/>
                      <a:pt x="55880" y="0"/>
                      <a:pt x="124460" y="0"/>
                    </a:cubicBezTo>
                    <a:lnTo>
                      <a:pt x="3439754" y="0"/>
                    </a:lnTo>
                    <a:cubicBezTo>
                      <a:pt x="3508334" y="0"/>
                      <a:pt x="3564214" y="55880"/>
                      <a:pt x="3564214" y="124460"/>
                    </a:cubicBezTo>
                    <a:lnTo>
                      <a:pt x="3564214" y="588074"/>
                    </a:lnTo>
                    <a:cubicBezTo>
                      <a:pt x="3564214" y="656654"/>
                      <a:pt x="3508334" y="712534"/>
                      <a:pt x="3439754" y="712534"/>
                    </a:cubicBezTo>
                    <a:close/>
                  </a:path>
                </a:pathLst>
              </a:custGeom>
              <a:solidFill>
                <a:srgbClr val="F1F1F1">
                  <a:alpha val="63922"/>
                </a:srgbClr>
              </a:solidFill>
            </p:spPr>
            <p:txBody>
              <a:bodyPr/>
              <a:lstStyle/>
              <a:p>
                <a:endParaRPr lang="it-IT"/>
              </a:p>
            </p:txBody>
          </p:sp>
        </p:grpSp>
        <p:sp>
          <p:nvSpPr>
            <p:cNvPr id="11" name="TextBox 11"/>
            <p:cNvSpPr txBox="1"/>
            <p:nvPr/>
          </p:nvSpPr>
          <p:spPr>
            <a:xfrm>
              <a:off x="178500" y="262707"/>
              <a:ext cx="5026187"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Drive di destinazione</a:t>
              </a:r>
            </a:p>
          </p:txBody>
        </p:sp>
      </p:grpSp>
      <p:grpSp>
        <p:nvGrpSpPr>
          <p:cNvPr id="12" name="Group 12"/>
          <p:cNvGrpSpPr/>
          <p:nvPr/>
        </p:nvGrpSpPr>
        <p:grpSpPr>
          <a:xfrm>
            <a:off x="10525487" y="7034444"/>
            <a:ext cx="4037390" cy="807128"/>
            <a:chOff x="0" y="0"/>
            <a:chExt cx="5383187" cy="1076171"/>
          </a:xfrm>
        </p:grpSpPr>
        <p:grpSp>
          <p:nvGrpSpPr>
            <p:cNvPr id="13" name="Group 13"/>
            <p:cNvGrpSpPr/>
            <p:nvPr/>
          </p:nvGrpSpPr>
          <p:grpSpPr>
            <a:xfrm>
              <a:off x="0" y="0"/>
              <a:ext cx="5383187" cy="1076171"/>
              <a:chOff x="0" y="0"/>
              <a:chExt cx="3564214" cy="712534"/>
            </a:xfrm>
          </p:grpSpPr>
          <p:sp>
            <p:nvSpPr>
              <p:cNvPr id="14" name="Freeform 14"/>
              <p:cNvSpPr/>
              <p:nvPr/>
            </p:nvSpPr>
            <p:spPr>
              <a:xfrm>
                <a:off x="0" y="0"/>
                <a:ext cx="3564214" cy="712534"/>
              </a:xfrm>
              <a:custGeom>
                <a:avLst/>
                <a:gdLst/>
                <a:ahLst/>
                <a:cxnLst/>
                <a:rect l="l" t="t" r="r" b="b"/>
                <a:pathLst>
                  <a:path w="3564214" h="712534">
                    <a:moveTo>
                      <a:pt x="3439754" y="712534"/>
                    </a:moveTo>
                    <a:lnTo>
                      <a:pt x="124460" y="712534"/>
                    </a:lnTo>
                    <a:cubicBezTo>
                      <a:pt x="55880" y="712534"/>
                      <a:pt x="0" y="656654"/>
                      <a:pt x="0" y="588074"/>
                    </a:cubicBezTo>
                    <a:lnTo>
                      <a:pt x="0" y="124460"/>
                    </a:lnTo>
                    <a:cubicBezTo>
                      <a:pt x="0" y="55880"/>
                      <a:pt x="55880" y="0"/>
                      <a:pt x="124460" y="0"/>
                    </a:cubicBezTo>
                    <a:lnTo>
                      <a:pt x="3439754" y="0"/>
                    </a:lnTo>
                    <a:cubicBezTo>
                      <a:pt x="3508334" y="0"/>
                      <a:pt x="3564214" y="55880"/>
                      <a:pt x="3564214" y="124460"/>
                    </a:cubicBezTo>
                    <a:lnTo>
                      <a:pt x="3564214" y="588074"/>
                    </a:lnTo>
                    <a:cubicBezTo>
                      <a:pt x="3564214" y="656654"/>
                      <a:pt x="3508334" y="712534"/>
                      <a:pt x="3439754" y="712534"/>
                    </a:cubicBezTo>
                    <a:close/>
                  </a:path>
                </a:pathLst>
              </a:custGeom>
              <a:solidFill>
                <a:srgbClr val="F1F1F1">
                  <a:alpha val="63922"/>
                </a:srgbClr>
              </a:solidFill>
            </p:spPr>
            <p:txBody>
              <a:bodyPr/>
              <a:lstStyle/>
              <a:p>
                <a:endParaRPr lang="it-IT"/>
              </a:p>
            </p:txBody>
          </p:sp>
        </p:grpSp>
        <p:sp>
          <p:nvSpPr>
            <p:cNvPr id="15" name="TextBox 15"/>
            <p:cNvSpPr txBox="1"/>
            <p:nvPr/>
          </p:nvSpPr>
          <p:spPr>
            <a:xfrm>
              <a:off x="178500" y="262707"/>
              <a:ext cx="5026187"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Preferenze sui tipi di file</a:t>
              </a:r>
            </a:p>
          </p:txBody>
        </p:sp>
      </p:grpSp>
      <p:grpSp>
        <p:nvGrpSpPr>
          <p:cNvPr id="16" name="Group 16"/>
          <p:cNvGrpSpPr/>
          <p:nvPr/>
        </p:nvGrpSpPr>
        <p:grpSpPr>
          <a:xfrm>
            <a:off x="10525487" y="8051122"/>
            <a:ext cx="4037390" cy="1207178"/>
            <a:chOff x="0" y="0"/>
            <a:chExt cx="5383187" cy="1609571"/>
          </a:xfrm>
        </p:grpSpPr>
        <p:grpSp>
          <p:nvGrpSpPr>
            <p:cNvPr id="17" name="Group 17"/>
            <p:cNvGrpSpPr/>
            <p:nvPr/>
          </p:nvGrpSpPr>
          <p:grpSpPr>
            <a:xfrm>
              <a:off x="0" y="0"/>
              <a:ext cx="5383187" cy="1609571"/>
              <a:chOff x="0" y="0"/>
              <a:chExt cx="3564214" cy="1065699"/>
            </a:xfrm>
          </p:grpSpPr>
          <p:sp>
            <p:nvSpPr>
              <p:cNvPr id="18" name="Freeform 18"/>
              <p:cNvSpPr/>
              <p:nvPr/>
            </p:nvSpPr>
            <p:spPr>
              <a:xfrm>
                <a:off x="0" y="0"/>
                <a:ext cx="3564214" cy="1065699"/>
              </a:xfrm>
              <a:custGeom>
                <a:avLst/>
                <a:gdLst/>
                <a:ahLst/>
                <a:cxnLst/>
                <a:rect l="l" t="t" r="r" b="b"/>
                <a:pathLst>
                  <a:path w="3564214" h="1065699">
                    <a:moveTo>
                      <a:pt x="3439754" y="1065699"/>
                    </a:moveTo>
                    <a:lnTo>
                      <a:pt x="124460" y="1065699"/>
                    </a:lnTo>
                    <a:cubicBezTo>
                      <a:pt x="55880" y="1065699"/>
                      <a:pt x="0" y="1009819"/>
                      <a:pt x="0" y="941239"/>
                    </a:cubicBezTo>
                    <a:lnTo>
                      <a:pt x="0" y="124460"/>
                    </a:lnTo>
                    <a:cubicBezTo>
                      <a:pt x="0" y="55880"/>
                      <a:pt x="55880" y="0"/>
                      <a:pt x="124460" y="0"/>
                    </a:cubicBezTo>
                    <a:lnTo>
                      <a:pt x="3439754" y="0"/>
                    </a:lnTo>
                    <a:cubicBezTo>
                      <a:pt x="3508334" y="0"/>
                      <a:pt x="3564214" y="55880"/>
                      <a:pt x="3564214" y="124460"/>
                    </a:cubicBezTo>
                    <a:lnTo>
                      <a:pt x="3564214" y="941239"/>
                    </a:lnTo>
                    <a:cubicBezTo>
                      <a:pt x="3564214" y="1009819"/>
                      <a:pt x="3508334" y="1065699"/>
                      <a:pt x="3439754" y="1065699"/>
                    </a:cubicBezTo>
                    <a:close/>
                  </a:path>
                </a:pathLst>
              </a:custGeom>
              <a:solidFill>
                <a:srgbClr val="F1F1F1">
                  <a:alpha val="63922"/>
                </a:srgbClr>
              </a:solidFill>
            </p:spPr>
            <p:txBody>
              <a:bodyPr/>
              <a:lstStyle/>
              <a:p>
                <a:endParaRPr lang="it-IT"/>
              </a:p>
            </p:txBody>
          </p:sp>
        </p:grpSp>
        <p:sp>
          <p:nvSpPr>
            <p:cNvPr id="19" name="TextBox 19"/>
            <p:cNvSpPr txBox="1"/>
            <p:nvPr/>
          </p:nvSpPr>
          <p:spPr>
            <a:xfrm>
              <a:off x="178500" y="262707"/>
              <a:ext cx="5026187" cy="10365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Forme per avviare e confermare il backup</a:t>
              </a:r>
            </a:p>
          </p:txBody>
        </p:sp>
      </p:grpSp>
      <p:sp>
        <p:nvSpPr>
          <p:cNvPr id="20" name="TextBox 20"/>
          <p:cNvSpPr txBox="1"/>
          <p:nvPr/>
        </p:nvSpPr>
        <p:spPr>
          <a:xfrm>
            <a:off x="1028700" y="2405340"/>
            <a:ext cx="17259300" cy="1047750"/>
          </a:xfrm>
          <a:prstGeom prst="rect">
            <a:avLst/>
          </a:prstGeom>
        </p:spPr>
        <p:txBody>
          <a:bodyPr lIns="0" tIns="0" rIns="0" bIns="0" rtlCol="0" anchor="t">
            <a:spAutoFit/>
          </a:bodyPr>
          <a:lstStyle/>
          <a:p>
            <a:pPr algn="l">
              <a:lnSpc>
                <a:spcPts val="4199"/>
              </a:lnSpc>
            </a:pPr>
            <a:r>
              <a:rPr lang="en-US" sz="3499" b="1">
                <a:solidFill>
                  <a:srgbClr val="000000"/>
                </a:solidFill>
                <a:latin typeface="Inter Bold"/>
                <a:ea typeface="Inter Bold"/>
                <a:cs typeface="Inter Bold"/>
                <a:sym typeface="Inter Bold"/>
              </a:rPr>
              <a:t>Per il salvataggio delle preferenze dell’utente si è definito un file denominato Output.csv, aggiornato tramite l’interfaccia grafica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3603785"/>
            <a:ext cx="6270021" cy="6270021"/>
            <a:chOff x="0" y="0"/>
            <a:chExt cx="6350000" cy="6350000"/>
          </a:xfrm>
        </p:grpSpPr>
        <p:sp>
          <p:nvSpPr>
            <p:cNvPr id="3" name="Freeform 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t="-4326" b="-5542"/>
              </a:stretch>
            </a:blipFill>
          </p:spPr>
          <p:txBody>
            <a:bodyPr/>
            <a:lstStyle/>
            <a:p>
              <a:endParaRPr lang="it-IT"/>
            </a:p>
          </p:txBody>
        </p:sp>
      </p:grpSp>
      <p:sp>
        <p:nvSpPr>
          <p:cNvPr id="4" name="Freeform 4"/>
          <p:cNvSpPr/>
          <p:nvPr/>
        </p:nvSpPr>
        <p:spPr>
          <a:xfrm>
            <a:off x="7701704" y="4065421"/>
            <a:ext cx="10160237" cy="5346750"/>
          </a:xfrm>
          <a:custGeom>
            <a:avLst/>
            <a:gdLst/>
            <a:ahLst/>
            <a:cxnLst/>
            <a:rect l="l" t="t" r="r" b="b"/>
            <a:pathLst>
              <a:path w="10160237" h="5346750">
                <a:moveTo>
                  <a:pt x="0" y="0"/>
                </a:moveTo>
                <a:lnTo>
                  <a:pt x="10160237" y="0"/>
                </a:lnTo>
                <a:lnTo>
                  <a:pt x="10160237" y="5346750"/>
                </a:lnTo>
                <a:lnTo>
                  <a:pt x="0" y="5346750"/>
                </a:lnTo>
                <a:lnTo>
                  <a:pt x="0" y="0"/>
                </a:lnTo>
                <a:close/>
              </a:path>
            </a:pathLst>
          </a:custGeom>
          <a:blipFill>
            <a:blip r:embed="rId3"/>
            <a:stretch>
              <a:fillRect l="-213" t="-238" r="-6605" b="-238"/>
            </a:stretch>
          </a:blipFill>
        </p:spPr>
        <p:txBody>
          <a:bodyPr/>
          <a:lstStyle/>
          <a:p>
            <a:endParaRPr lang="it-IT"/>
          </a:p>
        </p:txBody>
      </p:sp>
      <p:sp>
        <p:nvSpPr>
          <p:cNvPr id="5" name="TextBox 5"/>
          <p:cNvSpPr txBox="1"/>
          <p:nvPr/>
        </p:nvSpPr>
        <p:spPr>
          <a:xfrm>
            <a:off x="1028700" y="1028700"/>
            <a:ext cx="16230600" cy="1021013"/>
          </a:xfrm>
          <a:prstGeom prst="rect">
            <a:avLst/>
          </a:prstGeom>
        </p:spPr>
        <p:txBody>
          <a:bodyPr lIns="0" tIns="0" rIns="0" bIns="0" rtlCol="0" anchor="t">
            <a:spAutoFit/>
          </a:bodyPr>
          <a:lstStyle/>
          <a:p>
            <a:pPr algn="l">
              <a:lnSpc>
                <a:spcPts val="8143"/>
              </a:lnSpc>
            </a:pPr>
            <a:r>
              <a:rPr lang="en-US" sz="6785" b="1">
                <a:solidFill>
                  <a:srgbClr val="CB6CE6"/>
                </a:solidFill>
                <a:latin typeface="Inter Bold"/>
                <a:ea typeface="Inter Bold"/>
                <a:cs typeface="Inter Bold"/>
                <a:sym typeface="Inter Bold"/>
              </a:rPr>
              <a:t>Controlli fatti sul file di configurazione</a:t>
            </a:r>
          </a:p>
        </p:txBody>
      </p:sp>
      <p:sp>
        <p:nvSpPr>
          <p:cNvPr id="6" name="TextBox 6"/>
          <p:cNvSpPr txBox="1"/>
          <p:nvPr/>
        </p:nvSpPr>
        <p:spPr>
          <a:xfrm>
            <a:off x="2315951" y="2917985"/>
            <a:ext cx="5385753" cy="457200"/>
          </a:xfrm>
          <a:prstGeom prst="rect">
            <a:avLst/>
          </a:prstGeom>
        </p:spPr>
        <p:txBody>
          <a:bodyPr lIns="0" tIns="0" rIns="0" bIns="0" rtlCol="0" anchor="t">
            <a:spAutoFit/>
          </a:bodyPr>
          <a:lstStyle/>
          <a:p>
            <a:pPr algn="ctr">
              <a:lnSpc>
                <a:spcPts val="3600"/>
              </a:lnSpc>
            </a:pPr>
            <a:r>
              <a:rPr lang="en-US" sz="3000" b="1">
                <a:solidFill>
                  <a:srgbClr val="000000"/>
                </a:solidFill>
                <a:latin typeface="Inter Bold"/>
                <a:ea typeface="Inter Bold"/>
                <a:cs typeface="Inter Bold"/>
                <a:sym typeface="Inter Bold"/>
              </a:rPr>
              <a:t>Esistenza del file</a:t>
            </a:r>
          </a:p>
        </p:txBody>
      </p:sp>
      <p:sp>
        <p:nvSpPr>
          <p:cNvPr id="7" name="TextBox 7"/>
          <p:cNvSpPr txBox="1"/>
          <p:nvPr/>
        </p:nvSpPr>
        <p:spPr>
          <a:xfrm>
            <a:off x="10088946" y="2689385"/>
            <a:ext cx="5385753" cy="914400"/>
          </a:xfrm>
          <a:prstGeom prst="rect">
            <a:avLst/>
          </a:prstGeom>
        </p:spPr>
        <p:txBody>
          <a:bodyPr lIns="0" tIns="0" rIns="0" bIns="0" rtlCol="0" anchor="t">
            <a:spAutoFit/>
          </a:bodyPr>
          <a:lstStyle/>
          <a:p>
            <a:pPr algn="ctr">
              <a:lnSpc>
                <a:spcPts val="3600"/>
              </a:lnSpc>
            </a:pPr>
            <a:r>
              <a:rPr lang="en-US" sz="3000" b="1">
                <a:solidFill>
                  <a:srgbClr val="000000"/>
                </a:solidFill>
                <a:latin typeface="Inter Bold"/>
                <a:ea typeface="Inter Bold"/>
                <a:cs typeface="Inter Bold"/>
                <a:sym typeface="Inter Bold"/>
              </a:rPr>
              <a:t>Validazione durante il salvataggio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48490" y="4167451"/>
            <a:ext cx="5719772" cy="807128"/>
            <a:chOff x="0" y="0"/>
            <a:chExt cx="7626363" cy="1076171"/>
          </a:xfrm>
        </p:grpSpPr>
        <p:grpSp>
          <p:nvGrpSpPr>
            <p:cNvPr id="3" name="Group 3"/>
            <p:cNvGrpSpPr/>
            <p:nvPr/>
          </p:nvGrpSpPr>
          <p:grpSpPr>
            <a:xfrm>
              <a:off x="0" y="0"/>
              <a:ext cx="7626363" cy="1076171"/>
              <a:chOff x="0" y="0"/>
              <a:chExt cx="5049423" cy="712534"/>
            </a:xfrm>
          </p:grpSpPr>
          <p:sp>
            <p:nvSpPr>
              <p:cNvPr id="4" name="Freeform 4"/>
              <p:cNvSpPr/>
              <p:nvPr/>
            </p:nvSpPr>
            <p:spPr>
              <a:xfrm>
                <a:off x="0" y="0"/>
                <a:ext cx="5049424" cy="712534"/>
              </a:xfrm>
              <a:custGeom>
                <a:avLst/>
                <a:gdLst/>
                <a:ahLst/>
                <a:cxnLst/>
                <a:rect l="l" t="t" r="r" b="b"/>
                <a:pathLst>
                  <a:path w="5049424" h="712534">
                    <a:moveTo>
                      <a:pt x="4924963" y="712534"/>
                    </a:moveTo>
                    <a:lnTo>
                      <a:pt x="124460" y="712534"/>
                    </a:lnTo>
                    <a:cubicBezTo>
                      <a:pt x="55880" y="712534"/>
                      <a:pt x="0" y="656654"/>
                      <a:pt x="0" y="588074"/>
                    </a:cubicBezTo>
                    <a:lnTo>
                      <a:pt x="0" y="124460"/>
                    </a:lnTo>
                    <a:cubicBezTo>
                      <a:pt x="0" y="55880"/>
                      <a:pt x="55880" y="0"/>
                      <a:pt x="124460" y="0"/>
                    </a:cubicBezTo>
                    <a:lnTo>
                      <a:pt x="4924963" y="0"/>
                    </a:lnTo>
                    <a:cubicBezTo>
                      <a:pt x="4993543" y="0"/>
                      <a:pt x="5049424" y="55880"/>
                      <a:pt x="5049424" y="124460"/>
                    </a:cubicBezTo>
                    <a:lnTo>
                      <a:pt x="5049424" y="588074"/>
                    </a:lnTo>
                    <a:cubicBezTo>
                      <a:pt x="5049424" y="656654"/>
                      <a:pt x="4993543" y="712534"/>
                      <a:pt x="4924963" y="712534"/>
                    </a:cubicBezTo>
                    <a:close/>
                  </a:path>
                </a:pathLst>
              </a:custGeom>
              <a:solidFill>
                <a:srgbClr val="F1F1F1">
                  <a:alpha val="63922"/>
                </a:srgbClr>
              </a:solidFill>
            </p:spPr>
            <p:txBody>
              <a:bodyPr/>
              <a:lstStyle/>
              <a:p>
                <a:endParaRPr lang="it-IT"/>
              </a:p>
            </p:txBody>
          </p:sp>
        </p:grpSp>
        <p:sp>
          <p:nvSpPr>
            <p:cNvPr id="5" name="TextBox 5"/>
            <p:cNvSpPr txBox="1"/>
            <p:nvPr/>
          </p:nvSpPr>
          <p:spPr>
            <a:xfrm>
              <a:off x="252882" y="262707"/>
              <a:ext cx="7120600"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Sintassi semplice</a:t>
              </a:r>
            </a:p>
          </p:txBody>
        </p:sp>
      </p:grpSp>
      <p:grpSp>
        <p:nvGrpSpPr>
          <p:cNvPr id="6" name="Group 6"/>
          <p:cNvGrpSpPr/>
          <p:nvPr/>
        </p:nvGrpSpPr>
        <p:grpSpPr>
          <a:xfrm>
            <a:off x="3942411" y="5370965"/>
            <a:ext cx="6931931" cy="807128"/>
            <a:chOff x="0" y="0"/>
            <a:chExt cx="9242575" cy="1076171"/>
          </a:xfrm>
        </p:grpSpPr>
        <p:grpSp>
          <p:nvGrpSpPr>
            <p:cNvPr id="7" name="Group 7"/>
            <p:cNvGrpSpPr/>
            <p:nvPr/>
          </p:nvGrpSpPr>
          <p:grpSpPr>
            <a:xfrm>
              <a:off x="0" y="0"/>
              <a:ext cx="9242575" cy="1076171"/>
              <a:chOff x="0" y="0"/>
              <a:chExt cx="6119519" cy="712534"/>
            </a:xfrm>
          </p:grpSpPr>
          <p:sp>
            <p:nvSpPr>
              <p:cNvPr id="8" name="Freeform 8"/>
              <p:cNvSpPr/>
              <p:nvPr/>
            </p:nvSpPr>
            <p:spPr>
              <a:xfrm>
                <a:off x="0" y="0"/>
                <a:ext cx="6119519" cy="712534"/>
              </a:xfrm>
              <a:custGeom>
                <a:avLst/>
                <a:gdLst/>
                <a:ahLst/>
                <a:cxnLst/>
                <a:rect l="l" t="t" r="r" b="b"/>
                <a:pathLst>
                  <a:path w="6119519" h="712534">
                    <a:moveTo>
                      <a:pt x="5995058" y="712534"/>
                    </a:moveTo>
                    <a:lnTo>
                      <a:pt x="124460" y="712534"/>
                    </a:lnTo>
                    <a:cubicBezTo>
                      <a:pt x="55880" y="712534"/>
                      <a:pt x="0" y="656654"/>
                      <a:pt x="0" y="588074"/>
                    </a:cubicBezTo>
                    <a:lnTo>
                      <a:pt x="0" y="124460"/>
                    </a:lnTo>
                    <a:cubicBezTo>
                      <a:pt x="0" y="55880"/>
                      <a:pt x="55880" y="0"/>
                      <a:pt x="124460" y="0"/>
                    </a:cubicBezTo>
                    <a:lnTo>
                      <a:pt x="5995059" y="0"/>
                    </a:lnTo>
                    <a:cubicBezTo>
                      <a:pt x="6063639" y="0"/>
                      <a:pt x="6119519" y="55880"/>
                      <a:pt x="6119519" y="124460"/>
                    </a:cubicBezTo>
                    <a:lnTo>
                      <a:pt x="6119519" y="588074"/>
                    </a:lnTo>
                    <a:cubicBezTo>
                      <a:pt x="6119519" y="656654"/>
                      <a:pt x="6063639" y="712534"/>
                      <a:pt x="5995059" y="712534"/>
                    </a:cubicBezTo>
                    <a:close/>
                  </a:path>
                </a:pathLst>
              </a:custGeom>
              <a:solidFill>
                <a:srgbClr val="F1F1F1">
                  <a:alpha val="63922"/>
                </a:srgbClr>
              </a:solidFill>
            </p:spPr>
            <p:txBody>
              <a:bodyPr/>
              <a:lstStyle/>
              <a:p>
                <a:endParaRPr lang="it-IT"/>
              </a:p>
            </p:txBody>
          </p:sp>
        </p:grpSp>
        <p:sp>
          <p:nvSpPr>
            <p:cNvPr id="9" name="TextBox 9"/>
            <p:cNvSpPr txBox="1"/>
            <p:nvPr/>
          </p:nvSpPr>
          <p:spPr>
            <a:xfrm>
              <a:off x="306473" y="262707"/>
              <a:ext cx="8629628"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Modello di programmazione dichiarativo</a:t>
              </a:r>
            </a:p>
          </p:txBody>
        </p:sp>
      </p:grpSp>
      <p:grpSp>
        <p:nvGrpSpPr>
          <p:cNvPr id="10" name="Group 10"/>
          <p:cNvGrpSpPr/>
          <p:nvPr/>
        </p:nvGrpSpPr>
        <p:grpSpPr>
          <a:xfrm>
            <a:off x="3742159" y="6578143"/>
            <a:ext cx="7332433" cy="807128"/>
            <a:chOff x="0" y="0"/>
            <a:chExt cx="9776578" cy="1076171"/>
          </a:xfrm>
        </p:grpSpPr>
        <p:grpSp>
          <p:nvGrpSpPr>
            <p:cNvPr id="11" name="Group 11"/>
            <p:cNvGrpSpPr/>
            <p:nvPr/>
          </p:nvGrpSpPr>
          <p:grpSpPr>
            <a:xfrm>
              <a:off x="0" y="0"/>
              <a:ext cx="9776578" cy="1076171"/>
              <a:chOff x="0" y="0"/>
              <a:chExt cx="6473083" cy="712534"/>
            </a:xfrm>
          </p:grpSpPr>
          <p:sp>
            <p:nvSpPr>
              <p:cNvPr id="12" name="Freeform 12"/>
              <p:cNvSpPr/>
              <p:nvPr/>
            </p:nvSpPr>
            <p:spPr>
              <a:xfrm>
                <a:off x="0" y="0"/>
                <a:ext cx="6473083" cy="712534"/>
              </a:xfrm>
              <a:custGeom>
                <a:avLst/>
                <a:gdLst/>
                <a:ahLst/>
                <a:cxnLst/>
                <a:rect l="l" t="t" r="r" b="b"/>
                <a:pathLst>
                  <a:path w="6473083" h="712534">
                    <a:moveTo>
                      <a:pt x="6348623" y="712534"/>
                    </a:moveTo>
                    <a:lnTo>
                      <a:pt x="124460" y="712534"/>
                    </a:lnTo>
                    <a:cubicBezTo>
                      <a:pt x="55880" y="712534"/>
                      <a:pt x="0" y="656654"/>
                      <a:pt x="0" y="588074"/>
                    </a:cubicBezTo>
                    <a:lnTo>
                      <a:pt x="0" y="124460"/>
                    </a:lnTo>
                    <a:cubicBezTo>
                      <a:pt x="0" y="55880"/>
                      <a:pt x="55880" y="0"/>
                      <a:pt x="124460" y="0"/>
                    </a:cubicBezTo>
                    <a:lnTo>
                      <a:pt x="6348623" y="0"/>
                    </a:lnTo>
                    <a:cubicBezTo>
                      <a:pt x="6417203" y="0"/>
                      <a:pt x="6473083" y="55880"/>
                      <a:pt x="6473083" y="124460"/>
                    </a:cubicBezTo>
                    <a:lnTo>
                      <a:pt x="6473083" y="588074"/>
                    </a:lnTo>
                    <a:cubicBezTo>
                      <a:pt x="6473083" y="656654"/>
                      <a:pt x="6417203" y="712534"/>
                      <a:pt x="6348623" y="712534"/>
                    </a:cubicBezTo>
                    <a:close/>
                  </a:path>
                </a:pathLst>
              </a:custGeom>
              <a:solidFill>
                <a:srgbClr val="F1F1F1">
                  <a:alpha val="63922"/>
                </a:srgbClr>
              </a:solidFill>
            </p:spPr>
            <p:txBody>
              <a:bodyPr/>
              <a:lstStyle/>
              <a:p>
                <a:endParaRPr lang="it-IT"/>
              </a:p>
            </p:txBody>
          </p:sp>
        </p:grpSp>
        <p:sp>
          <p:nvSpPr>
            <p:cNvPr id="13" name="TextBox 13"/>
            <p:cNvSpPr txBox="1"/>
            <p:nvPr/>
          </p:nvSpPr>
          <p:spPr>
            <a:xfrm>
              <a:off x="324180" y="262707"/>
              <a:ext cx="9128217"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Sistemi operativi su cui può essere eseguito</a:t>
              </a:r>
            </a:p>
          </p:txBody>
        </p:sp>
      </p:grpSp>
      <p:grpSp>
        <p:nvGrpSpPr>
          <p:cNvPr id="14" name="Group 14"/>
          <p:cNvGrpSpPr/>
          <p:nvPr/>
        </p:nvGrpSpPr>
        <p:grpSpPr>
          <a:xfrm>
            <a:off x="12292506" y="5426301"/>
            <a:ext cx="2253334" cy="807128"/>
            <a:chOff x="0" y="0"/>
            <a:chExt cx="3004445" cy="1076171"/>
          </a:xfrm>
        </p:grpSpPr>
        <p:grpSp>
          <p:nvGrpSpPr>
            <p:cNvPr id="15" name="Group 15"/>
            <p:cNvGrpSpPr/>
            <p:nvPr/>
          </p:nvGrpSpPr>
          <p:grpSpPr>
            <a:xfrm>
              <a:off x="0" y="0"/>
              <a:ext cx="3004445" cy="1076171"/>
              <a:chOff x="0" y="0"/>
              <a:chExt cx="1989247" cy="712534"/>
            </a:xfrm>
          </p:grpSpPr>
          <p:sp>
            <p:nvSpPr>
              <p:cNvPr id="16" name="Freeform 16"/>
              <p:cNvSpPr/>
              <p:nvPr/>
            </p:nvSpPr>
            <p:spPr>
              <a:xfrm>
                <a:off x="0" y="0"/>
                <a:ext cx="1989247" cy="712534"/>
              </a:xfrm>
              <a:custGeom>
                <a:avLst/>
                <a:gdLst/>
                <a:ahLst/>
                <a:cxnLst/>
                <a:rect l="l" t="t" r="r" b="b"/>
                <a:pathLst>
                  <a:path w="1989247" h="712534">
                    <a:moveTo>
                      <a:pt x="1864787" y="712534"/>
                    </a:moveTo>
                    <a:lnTo>
                      <a:pt x="124460" y="712534"/>
                    </a:lnTo>
                    <a:cubicBezTo>
                      <a:pt x="55880" y="712534"/>
                      <a:pt x="0" y="656654"/>
                      <a:pt x="0" y="588074"/>
                    </a:cubicBezTo>
                    <a:lnTo>
                      <a:pt x="0" y="124460"/>
                    </a:lnTo>
                    <a:cubicBezTo>
                      <a:pt x="0" y="55880"/>
                      <a:pt x="55880" y="0"/>
                      <a:pt x="124460" y="0"/>
                    </a:cubicBezTo>
                    <a:lnTo>
                      <a:pt x="1864787" y="0"/>
                    </a:lnTo>
                    <a:cubicBezTo>
                      <a:pt x="1933367" y="0"/>
                      <a:pt x="1989247" y="55880"/>
                      <a:pt x="1989247" y="124460"/>
                    </a:cubicBezTo>
                    <a:lnTo>
                      <a:pt x="1989247" y="588074"/>
                    </a:lnTo>
                    <a:cubicBezTo>
                      <a:pt x="1989247" y="656654"/>
                      <a:pt x="1933367" y="712534"/>
                      <a:pt x="1864787" y="712534"/>
                    </a:cubicBezTo>
                    <a:close/>
                  </a:path>
                </a:pathLst>
              </a:custGeom>
              <a:solidFill>
                <a:srgbClr val="F1F1F1">
                  <a:alpha val="63922"/>
                </a:srgbClr>
              </a:solidFill>
            </p:spPr>
            <p:txBody>
              <a:bodyPr/>
              <a:lstStyle/>
              <a:p>
                <a:endParaRPr lang="it-IT"/>
              </a:p>
            </p:txBody>
          </p:sp>
        </p:grpSp>
        <p:sp>
          <p:nvSpPr>
            <p:cNvPr id="17" name="TextBox 17"/>
            <p:cNvSpPr txBox="1"/>
            <p:nvPr/>
          </p:nvSpPr>
          <p:spPr>
            <a:xfrm>
              <a:off x="99624" y="262707"/>
              <a:ext cx="2805197"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Windows</a:t>
              </a:r>
            </a:p>
          </p:txBody>
        </p:sp>
      </p:grpSp>
      <p:sp>
        <p:nvSpPr>
          <p:cNvPr id="18" name="Freeform 18"/>
          <p:cNvSpPr/>
          <p:nvPr/>
        </p:nvSpPr>
        <p:spPr>
          <a:xfrm>
            <a:off x="15311054" y="512428"/>
            <a:ext cx="1948246" cy="2053557"/>
          </a:xfrm>
          <a:custGeom>
            <a:avLst/>
            <a:gdLst/>
            <a:ahLst/>
            <a:cxnLst/>
            <a:rect l="l" t="t" r="r" b="b"/>
            <a:pathLst>
              <a:path w="1948246" h="2053557">
                <a:moveTo>
                  <a:pt x="0" y="0"/>
                </a:moveTo>
                <a:lnTo>
                  <a:pt x="1948246" y="0"/>
                </a:lnTo>
                <a:lnTo>
                  <a:pt x="1948246" y="2053557"/>
                </a:lnTo>
                <a:lnTo>
                  <a:pt x="0" y="20535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9" name="TextBox 19"/>
          <p:cNvSpPr txBox="1"/>
          <p:nvPr/>
        </p:nvSpPr>
        <p:spPr>
          <a:xfrm>
            <a:off x="1028700" y="1024857"/>
            <a:ext cx="10159753" cy="1028700"/>
          </a:xfrm>
          <a:prstGeom prst="rect">
            <a:avLst/>
          </a:prstGeom>
        </p:spPr>
        <p:txBody>
          <a:bodyPr lIns="0" tIns="0" rIns="0" bIns="0" rtlCol="0" anchor="t">
            <a:spAutoFit/>
          </a:bodyPr>
          <a:lstStyle/>
          <a:p>
            <a:pPr algn="l">
              <a:lnSpc>
                <a:spcPts val="8143"/>
              </a:lnSpc>
            </a:pPr>
            <a:r>
              <a:rPr lang="en-US" sz="6785" b="1">
                <a:solidFill>
                  <a:srgbClr val="CB6CE6"/>
                </a:solidFill>
                <a:latin typeface="Inter Bold"/>
                <a:ea typeface="Inter Bold"/>
                <a:cs typeface="Inter Bold"/>
                <a:sym typeface="Inter Bold"/>
              </a:rPr>
              <a:t>User Experience</a:t>
            </a:r>
          </a:p>
        </p:txBody>
      </p:sp>
      <p:sp>
        <p:nvSpPr>
          <p:cNvPr id="20" name="TextBox 20"/>
          <p:cNvSpPr txBox="1"/>
          <p:nvPr/>
        </p:nvSpPr>
        <p:spPr>
          <a:xfrm>
            <a:off x="1028700" y="2881576"/>
            <a:ext cx="16872891" cy="457200"/>
          </a:xfrm>
          <a:prstGeom prst="rect">
            <a:avLst/>
          </a:prstGeom>
        </p:spPr>
        <p:txBody>
          <a:bodyPr lIns="0" tIns="0" rIns="0" bIns="0" rtlCol="0" anchor="t">
            <a:spAutoFit/>
          </a:bodyPr>
          <a:lstStyle/>
          <a:p>
            <a:pPr algn="ctr">
              <a:lnSpc>
                <a:spcPts val="3600"/>
              </a:lnSpc>
            </a:pPr>
            <a:r>
              <a:rPr lang="en-US" sz="3000" b="1">
                <a:solidFill>
                  <a:srgbClr val="000000"/>
                </a:solidFill>
                <a:latin typeface="Inter Bold"/>
                <a:ea typeface="Inter Bold"/>
                <a:cs typeface="Inter Bold"/>
                <a:sym typeface="Inter Bold"/>
              </a:rPr>
              <a:t>Utilizzo del framework ICED per l’implementazione dell’interfaccia utente</a:t>
            </a:r>
          </a:p>
        </p:txBody>
      </p:sp>
      <p:grpSp>
        <p:nvGrpSpPr>
          <p:cNvPr id="21" name="Group 21"/>
          <p:cNvGrpSpPr/>
          <p:nvPr/>
        </p:nvGrpSpPr>
        <p:grpSpPr>
          <a:xfrm>
            <a:off x="12292506" y="6579957"/>
            <a:ext cx="2253334" cy="807128"/>
            <a:chOff x="0" y="0"/>
            <a:chExt cx="3004445" cy="1076171"/>
          </a:xfrm>
        </p:grpSpPr>
        <p:grpSp>
          <p:nvGrpSpPr>
            <p:cNvPr id="22" name="Group 22"/>
            <p:cNvGrpSpPr/>
            <p:nvPr/>
          </p:nvGrpSpPr>
          <p:grpSpPr>
            <a:xfrm>
              <a:off x="0" y="0"/>
              <a:ext cx="3004445" cy="1076171"/>
              <a:chOff x="0" y="0"/>
              <a:chExt cx="1989247" cy="712534"/>
            </a:xfrm>
          </p:grpSpPr>
          <p:sp>
            <p:nvSpPr>
              <p:cNvPr id="23" name="Freeform 23"/>
              <p:cNvSpPr/>
              <p:nvPr/>
            </p:nvSpPr>
            <p:spPr>
              <a:xfrm>
                <a:off x="0" y="0"/>
                <a:ext cx="1989247" cy="712534"/>
              </a:xfrm>
              <a:custGeom>
                <a:avLst/>
                <a:gdLst/>
                <a:ahLst/>
                <a:cxnLst/>
                <a:rect l="l" t="t" r="r" b="b"/>
                <a:pathLst>
                  <a:path w="1989247" h="712534">
                    <a:moveTo>
                      <a:pt x="1864787" y="712534"/>
                    </a:moveTo>
                    <a:lnTo>
                      <a:pt x="124460" y="712534"/>
                    </a:lnTo>
                    <a:cubicBezTo>
                      <a:pt x="55880" y="712534"/>
                      <a:pt x="0" y="656654"/>
                      <a:pt x="0" y="588074"/>
                    </a:cubicBezTo>
                    <a:lnTo>
                      <a:pt x="0" y="124460"/>
                    </a:lnTo>
                    <a:cubicBezTo>
                      <a:pt x="0" y="55880"/>
                      <a:pt x="55880" y="0"/>
                      <a:pt x="124460" y="0"/>
                    </a:cubicBezTo>
                    <a:lnTo>
                      <a:pt x="1864787" y="0"/>
                    </a:lnTo>
                    <a:cubicBezTo>
                      <a:pt x="1933367" y="0"/>
                      <a:pt x="1989247" y="55880"/>
                      <a:pt x="1989247" y="124460"/>
                    </a:cubicBezTo>
                    <a:lnTo>
                      <a:pt x="1989247" y="588074"/>
                    </a:lnTo>
                    <a:cubicBezTo>
                      <a:pt x="1989247" y="656654"/>
                      <a:pt x="1933367" y="712534"/>
                      <a:pt x="1864787" y="712534"/>
                    </a:cubicBezTo>
                    <a:close/>
                  </a:path>
                </a:pathLst>
              </a:custGeom>
              <a:solidFill>
                <a:srgbClr val="F1F1F1">
                  <a:alpha val="63922"/>
                </a:srgbClr>
              </a:solidFill>
            </p:spPr>
            <p:txBody>
              <a:bodyPr/>
              <a:lstStyle/>
              <a:p>
                <a:endParaRPr lang="it-IT"/>
              </a:p>
            </p:txBody>
          </p:sp>
        </p:grpSp>
        <p:sp>
          <p:nvSpPr>
            <p:cNvPr id="24" name="TextBox 24"/>
            <p:cNvSpPr txBox="1"/>
            <p:nvPr/>
          </p:nvSpPr>
          <p:spPr>
            <a:xfrm>
              <a:off x="99624" y="262707"/>
              <a:ext cx="2805197"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Linux</a:t>
              </a:r>
            </a:p>
          </p:txBody>
        </p:sp>
      </p:grpSp>
      <p:grpSp>
        <p:nvGrpSpPr>
          <p:cNvPr id="25" name="Group 25"/>
          <p:cNvGrpSpPr/>
          <p:nvPr/>
        </p:nvGrpSpPr>
        <p:grpSpPr>
          <a:xfrm>
            <a:off x="12292506" y="7729986"/>
            <a:ext cx="2253334" cy="807128"/>
            <a:chOff x="0" y="0"/>
            <a:chExt cx="3004445" cy="1076171"/>
          </a:xfrm>
        </p:grpSpPr>
        <p:grpSp>
          <p:nvGrpSpPr>
            <p:cNvPr id="26" name="Group 26"/>
            <p:cNvGrpSpPr/>
            <p:nvPr/>
          </p:nvGrpSpPr>
          <p:grpSpPr>
            <a:xfrm>
              <a:off x="0" y="0"/>
              <a:ext cx="3004445" cy="1076171"/>
              <a:chOff x="0" y="0"/>
              <a:chExt cx="1989247" cy="712534"/>
            </a:xfrm>
          </p:grpSpPr>
          <p:sp>
            <p:nvSpPr>
              <p:cNvPr id="27" name="Freeform 27"/>
              <p:cNvSpPr/>
              <p:nvPr/>
            </p:nvSpPr>
            <p:spPr>
              <a:xfrm>
                <a:off x="0" y="0"/>
                <a:ext cx="1989247" cy="712534"/>
              </a:xfrm>
              <a:custGeom>
                <a:avLst/>
                <a:gdLst/>
                <a:ahLst/>
                <a:cxnLst/>
                <a:rect l="l" t="t" r="r" b="b"/>
                <a:pathLst>
                  <a:path w="1989247" h="712534">
                    <a:moveTo>
                      <a:pt x="1864787" y="712534"/>
                    </a:moveTo>
                    <a:lnTo>
                      <a:pt x="124460" y="712534"/>
                    </a:lnTo>
                    <a:cubicBezTo>
                      <a:pt x="55880" y="712534"/>
                      <a:pt x="0" y="656654"/>
                      <a:pt x="0" y="588074"/>
                    </a:cubicBezTo>
                    <a:lnTo>
                      <a:pt x="0" y="124460"/>
                    </a:lnTo>
                    <a:cubicBezTo>
                      <a:pt x="0" y="55880"/>
                      <a:pt x="55880" y="0"/>
                      <a:pt x="124460" y="0"/>
                    </a:cubicBezTo>
                    <a:lnTo>
                      <a:pt x="1864787" y="0"/>
                    </a:lnTo>
                    <a:cubicBezTo>
                      <a:pt x="1933367" y="0"/>
                      <a:pt x="1989247" y="55880"/>
                      <a:pt x="1989247" y="124460"/>
                    </a:cubicBezTo>
                    <a:lnTo>
                      <a:pt x="1989247" y="588074"/>
                    </a:lnTo>
                    <a:cubicBezTo>
                      <a:pt x="1989247" y="656654"/>
                      <a:pt x="1933367" y="712534"/>
                      <a:pt x="1864787" y="712534"/>
                    </a:cubicBezTo>
                    <a:close/>
                  </a:path>
                </a:pathLst>
              </a:custGeom>
              <a:solidFill>
                <a:srgbClr val="F1F1F1">
                  <a:alpha val="63922"/>
                </a:srgbClr>
              </a:solidFill>
            </p:spPr>
            <p:txBody>
              <a:bodyPr/>
              <a:lstStyle/>
              <a:p>
                <a:endParaRPr lang="it-IT"/>
              </a:p>
            </p:txBody>
          </p:sp>
        </p:grpSp>
        <p:sp>
          <p:nvSpPr>
            <p:cNvPr id="28" name="TextBox 28"/>
            <p:cNvSpPr txBox="1"/>
            <p:nvPr/>
          </p:nvSpPr>
          <p:spPr>
            <a:xfrm>
              <a:off x="99624" y="262707"/>
              <a:ext cx="2805197"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MacOS</a:t>
              </a:r>
            </a:p>
          </p:txBody>
        </p:sp>
      </p:grpSp>
      <p:sp>
        <p:nvSpPr>
          <p:cNvPr id="29" name="AutoShape 29"/>
          <p:cNvSpPr/>
          <p:nvPr/>
        </p:nvSpPr>
        <p:spPr>
          <a:xfrm flipV="1">
            <a:off x="11074901" y="5829865"/>
            <a:ext cx="1217605" cy="1132795"/>
          </a:xfrm>
          <a:prstGeom prst="line">
            <a:avLst/>
          </a:prstGeom>
          <a:ln w="38100" cap="flat">
            <a:solidFill>
              <a:srgbClr val="000000"/>
            </a:solidFill>
            <a:prstDash val="solid"/>
            <a:headEnd type="none" w="sm" len="sm"/>
            <a:tailEnd type="arrow" w="med" len="sm"/>
          </a:ln>
        </p:spPr>
        <p:txBody>
          <a:bodyPr/>
          <a:lstStyle/>
          <a:p>
            <a:endParaRPr lang="it-IT"/>
          </a:p>
        </p:txBody>
      </p:sp>
      <p:sp>
        <p:nvSpPr>
          <p:cNvPr id="30" name="AutoShape 30"/>
          <p:cNvSpPr/>
          <p:nvPr/>
        </p:nvSpPr>
        <p:spPr>
          <a:xfrm>
            <a:off x="11074593" y="6981708"/>
            <a:ext cx="1217914" cy="1814"/>
          </a:xfrm>
          <a:prstGeom prst="line">
            <a:avLst/>
          </a:prstGeom>
          <a:ln w="38100" cap="flat">
            <a:solidFill>
              <a:srgbClr val="000000"/>
            </a:solidFill>
            <a:prstDash val="solid"/>
            <a:headEnd type="none" w="sm" len="sm"/>
            <a:tailEnd type="arrow" w="med" len="sm"/>
          </a:ln>
        </p:spPr>
        <p:txBody>
          <a:bodyPr/>
          <a:lstStyle/>
          <a:p>
            <a:endParaRPr lang="it-IT"/>
          </a:p>
        </p:txBody>
      </p:sp>
      <p:sp>
        <p:nvSpPr>
          <p:cNvPr id="31" name="AutoShape 31"/>
          <p:cNvSpPr/>
          <p:nvPr/>
        </p:nvSpPr>
        <p:spPr>
          <a:xfrm>
            <a:off x="11074930" y="7002571"/>
            <a:ext cx="1217577" cy="1130978"/>
          </a:xfrm>
          <a:prstGeom prst="line">
            <a:avLst/>
          </a:prstGeom>
          <a:ln w="38100" cap="flat">
            <a:solidFill>
              <a:srgbClr val="000000"/>
            </a:solidFill>
            <a:prstDash val="solid"/>
            <a:headEnd type="none" w="sm" len="sm"/>
            <a:tailEnd type="arrow" w="med" len="sm"/>
          </a:ln>
        </p:spPr>
        <p:txBody>
          <a:bodyPr/>
          <a:lstStyle/>
          <a:p>
            <a:endParaRPr lang="it-IT"/>
          </a:p>
        </p:txBody>
      </p:sp>
      <p:grpSp>
        <p:nvGrpSpPr>
          <p:cNvPr id="32" name="Group 32"/>
          <p:cNvGrpSpPr/>
          <p:nvPr/>
        </p:nvGrpSpPr>
        <p:grpSpPr>
          <a:xfrm>
            <a:off x="3942411" y="7785322"/>
            <a:ext cx="6931931" cy="807128"/>
            <a:chOff x="0" y="0"/>
            <a:chExt cx="9242575" cy="1076171"/>
          </a:xfrm>
        </p:grpSpPr>
        <p:grpSp>
          <p:nvGrpSpPr>
            <p:cNvPr id="33" name="Group 33"/>
            <p:cNvGrpSpPr/>
            <p:nvPr/>
          </p:nvGrpSpPr>
          <p:grpSpPr>
            <a:xfrm>
              <a:off x="0" y="0"/>
              <a:ext cx="9242575" cy="1076171"/>
              <a:chOff x="0" y="0"/>
              <a:chExt cx="6119519" cy="712534"/>
            </a:xfrm>
          </p:grpSpPr>
          <p:sp>
            <p:nvSpPr>
              <p:cNvPr id="34" name="Freeform 34"/>
              <p:cNvSpPr/>
              <p:nvPr/>
            </p:nvSpPr>
            <p:spPr>
              <a:xfrm>
                <a:off x="0" y="0"/>
                <a:ext cx="6119519" cy="712534"/>
              </a:xfrm>
              <a:custGeom>
                <a:avLst/>
                <a:gdLst/>
                <a:ahLst/>
                <a:cxnLst/>
                <a:rect l="l" t="t" r="r" b="b"/>
                <a:pathLst>
                  <a:path w="6119519" h="712534">
                    <a:moveTo>
                      <a:pt x="5995058" y="712534"/>
                    </a:moveTo>
                    <a:lnTo>
                      <a:pt x="124460" y="712534"/>
                    </a:lnTo>
                    <a:cubicBezTo>
                      <a:pt x="55880" y="712534"/>
                      <a:pt x="0" y="656654"/>
                      <a:pt x="0" y="588074"/>
                    </a:cubicBezTo>
                    <a:lnTo>
                      <a:pt x="0" y="124460"/>
                    </a:lnTo>
                    <a:cubicBezTo>
                      <a:pt x="0" y="55880"/>
                      <a:pt x="55880" y="0"/>
                      <a:pt x="124460" y="0"/>
                    </a:cubicBezTo>
                    <a:lnTo>
                      <a:pt x="5995059" y="0"/>
                    </a:lnTo>
                    <a:cubicBezTo>
                      <a:pt x="6063639" y="0"/>
                      <a:pt x="6119519" y="55880"/>
                      <a:pt x="6119519" y="124460"/>
                    </a:cubicBezTo>
                    <a:lnTo>
                      <a:pt x="6119519" y="588074"/>
                    </a:lnTo>
                    <a:cubicBezTo>
                      <a:pt x="6119519" y="656654"/>
                      <a:pt x="6063639" y="712534"/>
                      <a:pt x="5995059" y="712534"/>
                    </a:cubicBezTo>
                    <a:close/>
                  </a:path>
                </a:pathLst>
              </a:custGeom>
              <a:solidFill>
                <a:srgbClr val="F1F1F1">
                  <a:alpha val="63922"/>
                </a:srgbClr>
              </a:solidFill>
            </p:spPr>
            <p:txBody>
              <a:bodyPr/>
              <a:lstStyle/>
              <a:p>
                <a:endParaRPr lang="it-IT"/>
              </a:p>
            </p:txBody>
          </p:sp>
        </p:grpSp>
        <p:sp>
          <p:nvSpPr>
            <p:cNvPr id="35" name="TextBox 35"/>
            <p:cNvSpPr txBox="1"/>
            <p:nvPr/>
          </p:nvSpPr>
          <p:spPr>
            <a:xfrm>
              <a:off x="306473" y="262707"/>
              <a:ext cx="8629628"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Basato su programmazione reattiva</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93340" y="2831771"/>
            <a:ext cx="6458364" cy="1948954"/>
            <a:chOff x="0" y="0"/>
            <a:chExt cx="2188406" cy="660400"/>
          </a:xfrm>
        </p:grpSpPr>
        <p:sp>
          <p:nvSpPr>
            <p:cNvPr id="3" name="Freeform 3"/>
            <p:cNvSpPr/>
            <p:nvPr/>
          </p:nvSpPr>
          <p:spPr>
            <a:xfrm>
              <a:off x="0" y="0"/>
              <a:ext cx="2188407" cy="660400"/>
            </a:xfrm>
            <a:custGeom>
              <a:avLst/>
              <a:gdLst/>
              <a:ahLst/>
              <a:cxnLst/>
              <a:rect l="l" t="t" r="r" b="b"/>
              <a:pathLst>
                <a:path w="2188407" h="660400">
                  <a:moveTo>
                    <a:pt x="2063946" y="660400"/>
                  </a:moveTo>
                  <a:lnTo>
                    <a:pt x="124460" y="660400"/>
                  </a:lnTo>
                  <a:cubicBezTo>
                    <a:pt x="55880" y="660400"/>
                    <a:pt x="0" y="604520"/>
                    <a:pt x="0" y="535940"/>
                  </a:cubicBezTo>
                  <a:lnTo>
                    <a:pt x="0" y="124460"/>
                  </a:lnTo>
                  <a:cubicBezTo>
                    <a:pt x="0" y="55880"/>
                    <a:pt x="55880" y="0"/>
                    <a:pt x="124460" y="0"/>
                  </a:cubicBezTo>
                  <a:lnTo>
                    <a:pt x="2063946" y="0"/>
                  </a:lnTo>
                  <a:cubicBezTo>
                    <a:pt x="2132526" y="0"/>
                    <a:pt x="2188407" y="55880"/>
                    <a:pt x="2188407" y="124460"/>
                  </a:cubicBezTo>
                  <a:lnTo>
                    <a:pt x="2188407" y="535940"/>
                  </a:lnTo>
                  <a:cubicBezTo>
                    <a:pt x="2188407" y="604520"/>
                    <a:pt x="2132526" y="660400"/>
                    <a:pt x="2063946" y="660400"/>
                  </a:cubicBezTo>
                  <a:close/>
                </a:path>
              </a:pathLst>
            </a:custGeom>
            <a:solidFill>
              <a:srgbClr val="F1F1F1">
                <a:alpha val="63922"/>
              </a:srgbClr>
            </a:solidFill>
          </p:spPr>
          <p:txBody>
            <a:bodyPr/>
            <a:lstStyle/>
            <a:p>
              <a:endParaRPr lang="it-IT"/>
            </a:p>
          </p:txBody>
        </p:sp>
      </p:grpSp>
      <p:grpSp>
        <p:nvGrpSpPr>
          <p:cNvPr id="4" name="Group 4"/>
          <p:cNvGrpSpPr/>
          <p:nvPr/>
        </p:nvGrpSpPr>
        <p:grpSpPr>
          <a:xfrm>
            <a:off x="9736297" y="2831771"/>
            <a:ext cx="6458364" cy="1948954"/>
            <a:chOff x="0" y="0"/>
            <a:chExt cx="2188406" cy="660400"/>
          </a:xfrm>
        </p:grpSpPr>
        <p:sp>
          <p:nvSpPr>
            <p:cNvPr id="5" name="Freeform 5"/>
            <p:cNvSpPr/>
            <p:nvPr/>
          </p:nvSpPr>
          <p:spPr>
            <a:xfrm>
              <a:off x="0" y="0"/>
              <a:ext cx="2188407" cy="660400"/>
            </a:xfrm>
            <a:custGeom>
              <a:avLst/>
              <a:gdLst/>
              <a:ahLst/>
              <a:cxnLst/>
              <a:rect l="l" t="t" r="r" b="b"/>
              <a:pathLst>
                <a:path w="2188407" h="660400">
                  <a:moveTo>
                    <a:pt x="2063946" y="660400"/>
                  </a:moveTo>
                  <a:lnTo>
                    <a:pt x="124460" y="660400"/>
                  </a:lnTo>
                  <a:cubicBezTo>
                    <a:pt x="55880" y="660400"/>
                    <a:pt x="0" y="604520"/>
                    <a:pt x="0" y="535940"/>
                  </a:cubicBezTo>
                  <a:lnTo>
                    <a:pt x="0" y="124460"/>
                  </a:lnTo>
                  <a:cubicBezTo>
                    <a:pt x="0" y="55880"/>
                    <a:pt x="55880" y="0"/>
                    <a:pt x="124460" y="0"/>
                  </a:cubicBezTo>
                  <a:lnTo>
                    <a:pt x="2063946" y="0"/>
                  </a:lnTo>
                  <a:cubicBezTo>
                    <a:pt x="2132526" y="0"/>
                    <a:pt x="2188407" y="55880"/>
                    <a:pt x="2188407" y="124460"/>
                  </a:cubicBezTo>
                  <a:lnTo>
                    <a:pt x="2188407" y="535940"/>
                  </a:lnTo>
                  <a:cubicBezTo>
                    <a:pt x="2188407" y="604520"/>
                    <a:pt x="2132526" y="660400"/>
                    <a:pt x="2063946" y="660400"/>
                  </a:cubicBezTo>
                  <a:close/>
                </a:path>
              </a:pathLst>
            </a:custGeom>
            <a:solidFill>
              <a:srgbClr val="F1F1F1">
                <a:alpha val="63922"/>
              </a:srgbClr>
            </a:solidFill>
          </p:spPr>
          <p:txBody>
            <a:bodyPr/>
            <a:lstStyle/>
            <a:p>
              <a:endParaRPr lang="it-IT"/>
            </a:p>
          </p:txBody>
        </p:sp>
      </p:grpSp>
      <p:sp>
        <p:nvSpPr>
          <p:cNvPr id="6" name="Freeform 6"/>
          <p:cNvSpPr/>
          <p:nvPr/>
        </p:nvSpPr>
        <p:spPr>
          <a:xfrm>
            <a:off x="1941044" y="5904675"/>
            <a:ext cx="183366" cy="228600"/>
          </a:xfrm>
          <a:custGeom>
            <a:avLst/>
            <a:gdLst/>
            <a:ahLst/>
            <a:cxnLst/>
            <a:rect l="l" t="t" r="r" b="b"/>
            <a:pathLst>
              <a:path w="183366" h="228600">
                <a:moveTo>
                  <a:pt x="0" y="0"/>
                </a:moveTo>
                <a:lnTo>
                  <a:pt x="183367" y="0"/>
                </a:lnTo>
                <a:lnTo>
                  <a:pt x="183367" y="228600"/>
                </a:lnTo>
                <a:lnTo>
                  <a:pt x="0" y="22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7" name="Freeform 7"/>
          <p:cNvSpPr/>
          <p:nvPr/>
        </p:nvSpPr>
        <p:spPr>
          <a:xfrm>
            <a:off x="1941044" y="7181025"/>
            <a:ext cx="183366" cy="228600"/>
          </a:xfrm>
          <a:custGeom>
            <a:avLst/>
            <a:gdLst/>
            <a:ahLst/>
            <a:cxnLst/>
            <a:rect l="l" t="t" r="r" b="b"/>
            <a:pathLst>
              <a:path w="183366" h="228600">
                <a:moveTo>
                  <a:pt x="0" y="0"/>
                </a:moveTo>
                <a:lnTo>
                  <a:pt x="183367" y="0"/>
                </a:lnTo>
                <a:lnTo>
                  <a:pt x="183367" y="228600"/>
                </a:lnTo>
                <a:lnTo>
                  <a:pt x="0" y="22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8" name="Freeform 8"/>
          <p:cNvSpPr/>
          <p:nvPr/>
        </p:nvSpPr>
        <p:spPr>
          <a:xfrm rot="5400000">
            <a:off x="5562548" y="5939173"/>
            <a:ext cx="7315200" cy="159604"/>
          </a:xfrm>
          <a:custGeom>
            <a:avLst/>
            <a:gdLst/>
            <a:ahLst/>
            <a:cxnLst/>
            <a:rect l="l" t="t" r="r" b="b"/>
            <a:pathLst>
              <a:path w="7315200" h="159604">
                <a:moveTo>
                  <a:pt x="0" y="0"/>
                </a:moveTo>
                <a:lnTo>
                  <a:pt x="7315200" y="0"/>
                </a:lnTo>
                <a:lnTo>
                  <a:pt x="7315200" y="159604"/>
                </a:lnTo>
                <a:lnTo>
                  <a:pt x="0" y="159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9" name="TextBox 9"/>
          <p:cNvSpPr txBox="1"/>
          <p:nvPr/>
        </p:nvSpPr>
        <p:spPr>
          <a:xfrm>
            <a:off x="1028700" y="1024857"/>
            <a:ext cx="10159753" cy="1028700"/>
          </a:xfrm>
          <a:prstGeom prst="rect">
            <a:avLst/>
          </a:prstGeom>
        </p:spPr>
        <p:txBody>
          <a:bodyPr lIns="0" tIns="0" rIns="0" bIns="0" rtlCol="0" anchor="t">
            <a:spAutoFit/>
          </a:bodyPr>
          <a:lstStyle/>
          <a:p>
            <a:pPr algn="l">
              <a:lnSpc>
                <a:spcPts val="8143"/>
              </a:lnSpc>
            </a:pPr>
            <a:r>
              <a:rPr lang="en-US" sz="6785" b="1">
                <a:solidFill>
                  <a:srgbClr val="CB6CE6"/>
                </a:solidFill>
                <a:latin typeface="Inter Bold"/>
                <a:ea typeface="Inter Bold"/>
                <a:cs typeface="Inter Bold"/>
                <a:sym typeface="Inter Bold"/>
              </a:rPr>
              <a:t>User Experience</a:t>
            </a:r>
          </a:p>
        </p:txBody>
      </p:sp>
      <p:sp>
        <p:nvSpPr>
          <p:cNvPr id="10" name="TextBox 10"/>
          <p:cNvSpPr txBox="1"/>
          <p:nvPr/>
        </p:nvSpPr>
        <p:spPr>
          <a:xfrm>
            <a:off x="2991450" y="3110923"/>
            <a:ext cx="4662143" cy="1381125"/>
          </a:xfrm>
          <a:prstGeom prst="rect">
            <a:avLst/>
          </a:prstGeom>
        </p:spPr>
        <p:txBody>
          <a:bodyPr lIns="0" tIns="0" rIns="0" bIns="0" rtlCol="0" anchor="t">
            <a:spAutoFit/>
          </a:bodyPr>
          <a:lstStyle/>
          <a:p>
            <a:pPr algn="ctr">
              <a:lnSpc>
                <a:spcPts val="5400"/>
              </a:lnSpc>
            </a:pPr>
            <a:r>
              <a:rPr lang="en-US" sz="4500" b="1">
                <a:solidFill>
                  <a:srgbClr val="000000"/>
                </a:solidFill>
                <a:latin typeface="Inter Bold"/>
                <a:ea typeface="Inter Bold"/>
                <a:cs typeface="Inter Bold"/>
                <a:sym typeface="Inter Bold"/>
              </a:rPr>
              <a:t>Menù di configurazione</a:t>
            </a:r>
          </a:p>
        </p:txBody>
      </p:sp>
      <p:sp>
        <p:nvSpPr>
          <p:cNvPr id="11" name="TextBox 11"/>
          <p:cNvSpPr txBox="1"/>
          <p:nvPr/>
        </p:nvSpPr>
        <p:spPr>
          <a:xfrm>
            <a:off x="10634407" y="3453823"/>
            <a:ext cx="4662143" cy="695325"/>
          </a:xfrm>
          <a:prstGeom prst="rect">
            <a:avLst/>
          </a:prstGeom>
        </p:spPr>
        <p:txBody>
          <a:bodyPr lIns="0" tIns="0" rIns="0" bIns="0" rtlCol="0" anchor="t">
            <a:spAutoFit/>
          </a:bodyPr>
          <a:lstStyle/>
          <a:p>
            <a:pPr algn="ctr">
              <a:lnSpc>
                <a:spcPts val="5400"/>
              </a:lnSpc>
            </a:pPr>
            <a:r>
              <a:rPr lang="en-US" sz="4500" b="1">
                <a:solidFill>
                  <a:srgbClr val="000000"/>
                </a:solidFill>
                <a:latin typeface="Inter Bold"/>
                <a:ea typeface="Inter Bold"/>
                <a:cs typeface="Inter Bold"/>
                <a:sym typeface="Inter Bold"/>
              </a:rPr>
              <a:t>Timer</a:t>
            </a:r>
          </a:p>
        </p:txBody>
      </p:sp>
      <p:sp>
        <p:nvSpPr>
          <p:cNvPr id="12" name="TextBox 12"/>
          <p:cNvSpPr txBox="1"/>
          <p:nvPr/>
        </p:nvSpPr>
        <p:spPr>
          <a:xfrm>
            <a:off x="2288285" y="5561775"/>
            <a:ext cx="6415713" cy="914400"/>
          </a:xfrm>
          <a:prstGeom prst="rect">
            <a:avLst/>
          </a:prstGeom>
        </p:spPr>
        <p:txBody>
          <a:bodyPr lIns="0" tIns="0" rIns="0" bIns="0" rtlCol="0" anchor="t">
            <a:spAutoFit/>
          </a:bodyPr>
          <a:lstStyle/>
          <a:p>
            <a:pPr algn="l">
              <a:lnSpc>
                <a:spcPts val="3600"/>
              </a:lnSpc>
            </a:pPr>
            <a:r>
              <a:rPr lang="en-US" sz="3000">
                <a:solidFill>
                  <a:srgbClr val="000000"/>
                </a:solidFill>
                <a:latin typeface="Inter"/>
                <a:ea typeface="Inter"/>
                <a:cs typeface="Inter"/>
                <a:sym typeface="Inter"/>
              </a:rPr>
              <a:t>Personalizzazione dei campi del file Output.csv</a:t>
            </a:r>
          </a:p>
        </p:txBody>
      </p:sp>
      <p:sp>
        <p:nvSpPr>
          <p:cNvPr id="13" name="TextBox 13"/>
          <p:cNvSpPr txBox="1"/>
          <p:nvPr/>
        </p:nvSpPr>
        <p:spPr>
          <a:xfrm>
            <a:off x="2288285" y="6838125"/>
            <a:ext cx="6415713" cy="914400"/>
          </a:xfrm>
          <a:prstGeom prst="rect">
            <a:avLst/>
          </a:prstGeom>
        </p:spPr>
        <p:txBody>
          <a:bodyPr lIns="0" tIns="0" rIns="0" bIns="0" rtlCol="0" anchor="t">
            <a:spAutoFit/>
          </a:bodyPr>
          <a:lstStyle/>
          <a:p>
            <a:pPr algn="l">
              <a:lnSpc>
                <a:spcPts val="3600"/>
              </a:lnSpc>
            </a:pPr>
            <a:r>
              <a:rPr lang="en-US" sz="3000">
                <a:solidFill>
                  <a:srgbClr val="000000"/>
                </a:solidFill>
                <a:latin typeface="Inter"/>
                <a:ea typeface="Inter"/>
                <a:cs typeface="Inter"/>
                <a:sym typeface="Inter"/>
              </a:rPr>
              <a:t>Scegliere i dati da includere nel backup</a:t>
            </a:r>
          </a:p>
        </p:txBody>
      </p:sp>
      <p:sp>
        <p:nvSpPr>
          <p:cNvPr id="14" name="Freeform 14"/>
          <p:cNvSpPr/>
          <p:nvPr/>
        </p:nvSpPr>
        <p:spPr>
          <a:xfrm>
            <a:off x="9584001" y="6199950"/>
            <a:ext cx="183366" cy="228600"/>
          </a:xfrm>
          <a:custGeom>
            <a:avLst/>
            <a:gdLst/>
            <a:ahLst/>
            <a:cxnLst/>
            <a:rect l="l" t="t" r="r" b="b"/>
            <a:pathLst>
              <a:path w="183366" h="228600">
                <a:moveTo>
                  <a:pt x="0" y="0"/>
                </a:moveTo>
                <a:lnTo>
                  <a:pt x="183367" y="0"/>
                </a:lnTo>
                <a:lnTo>
                  <a:pt x="183367" y="228600"/>
                </a:lnTo>
                <a:lnTo>
                  <a:pt x="0" y="22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5" name="Freeform 15"/>
          <p:cNvSpPr/>
          <p:nvPr/>
        </p:nvSpPr>
        <p:spPr>
          <a:xfrm>
            <a:off x="9584001" y="7704900"/>
            <a:ext cx="183366" cy="228600"/>
          </a:xfrm>
          <a:custGeom>
            <a:avLst/>
            <a:gdLst/>
            <a:ahLst/>
            <a:cxnLst/>
            <a:rect l="l" t="t" r="r" b="b"/>
            <a:pathLst>
              <a:path w="183366" h="228600">
                <a:moveTo>
                  <a:pt x="0" y="0"/>
                </a:moveTo>
                <a:lnTo>
                  <a:pt x="183367" y="0"/>
                </a:lnTo>
                <a:lnTo>
                  <a:pt x="183367" y="228600"/>
                </a:lnTo>
                <a:lnTo>
                  <a:pt x="0" y="22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6" name="TextBox 16"/>
          <p:cNvSpPr txBox="1"/>
          <p:nvPr/>
        </p:nvSpPr>
        <p:spPr>
          <a:xfrm>
            <a:off x="9931242" y="5857050"/>
            <a:ext cx="6415713" cy="914400"/>
          </a:xfrm>
          <a:prstGeom prst="rect">
            <a:avLst/>
          </a:prstGeom>
        </p:spPr>
        <p:txBody>
          <a:bodyPr lIns="0" tIns="0" rIns="0" bIns="0" rtlCol="0" anchor="t">
            <a:spAutoFit/>
          </a:bodyPr>
          <a:lstStyle/>
          <a:p>
            <a:pPr algn="l">
              <a:lnSpc>
                <a:spcPts val="3600"/>
              </a:lnSpc>
            </a:pPr>
            <a:r>
              <a:rPr lang="en-US" sz="3000">
                <a:solidFill>
                  <a:srgbClr val="000000"/>
                </a:solidFill>
                <a:latin typeface="Inter"/>
                <a:ea typeface="Inter"/>
                <a:cs typeface="Inter"/>
                <a:sym typeface="Inter"/>
              </a:rPr>
              <a:t>Aggiornamento in tempo reale del tempo rimanente</a:t>
            </a:r>
          </a:p>
        </p:txBody>
      </p:sp>
      <p:sp>
        <p:nvSpPr>
          <p:cNvPr id="17" name="TextBox 17"/>
          <p:cNvSpPr txBox="1"/>
          <p:nvPr/>
        </p:nvSpPr>
        <p:spPr>
          <a:xfrm>
            <a:off x="9931242" y="7133400"/>
            <a:ext cx="6415713" cy="1371600"/>
          </a:xfrm>
          <a:prstGeom prst="rect">
            <a:avLst/>
          </a:prstGeom>
        </p:spPr>
        <p:txBody>
          <a:bodyPr lIns="0" tIns="0" rIns="0" bIns="0" rtlCol="0" anchor="t">
            <a:spAutoFit/>
          </a:bodyPr>
          <a:lstStyle/>
          <a:p>
            <a:pPr algn="l">
              <a:lnSpc>
                <a:spcPts val="3600"/>
              </a:lnSpc>
            </a:pPr>
            <a:r>
              <a:rPr lang="en-US" sz="3000">
                <a:solidFill>
                  <a:srgbClr val="000000"/>
                </a:solidFill>
                <a:latin typeface="Inter"/>
                <a:ea typeface="Inter"/>
                <a:cs typeface="Inter"/>
                <a:sym typeface="Inter"/>
              </a:rPr>
              <a:t>Chiusura automatica della finestra con il raggiungimento del timer a zero</a:t>
            </a:r>
          </a:p>
        </p:txBody>
      </p:sp>
      <p:sp>
        <p:nvSpPr>
          <p:cNvPr id="18" name="Freeform 18"/>
          <p:cNvSpPr/>
          <p:nvPr/>
        </p:nvSpPr>
        <p:spPr>
          <a:xfrm>
            <a:off x="1941044" y="8457375"/>
            <a:ext cx="183366" cy="228600"/>
          </a:xfrm>
          <a:custGeom>
            <a:avLst/>
            <a:gdLst/>
            <a:ahLst/>
            <a:cxnLst/>
            <a:rect l="l" t="t" r="r" b="b"/>
            <a:pathLst>
              <a:path w="183366" h="228600">
                <a:moveTo>
                  <a:pt x="0" y="0"/>
                </a:moveTo>
                <a:lnTo>
                  <a:pt x="183367" y="0"/>
                </a:lnTo>
                <a:lnTo>
                  <a:pt x="183367" y="228600"/>
                </a:lnTo>
                <a:lnTo>
                  <a:pt x="0" y="22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9" name="TextBox 19"/>
          <p:cNvSpPr txBox="1"/>
          <p:nvPr/>
        </p:nvSpPr>
        <p:spPr>
          <a:xfrm>
            <a:off x="2288285" y="8114475"/>
            <a:ext cx="6415713" cy="914400"/>
          </a:xfrm>
          <a:prstGeom prst="rect">
            <a:avLst/>
          </a:prstGeom>
        </p:spPr>
        <p:txBody>
          <a:bodyPr lIns="0" tIns="0" rIns="0" bIns="0" rtlCol="0" anchor="t">
            <a:spAutoFit/>
          </a:bodyPr>
          <a:lstStyle/>
          <a:p>
            <a:pPr algn="l">
              <a:lnSpc>
                <a:spcPts val="3600"/>
              </a:lnSpc>
            </a:pPr>
            <a:r>
              <a:rPr lang="en-US" sz="3000">
                <a:solidFill>
                  <a:srgbClr val="000000"/>
                </a:solidFill>
                <a:latin typeface="Inter"/>
                <a:ea typeface="Inter"/>
                <a:cs typeface="Inter"/>
                <a:sym typeface="Inter"/>
              </a:rPr>
              <a:t>Visualizzazioni di messaggi di dialogo, in caso di errori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78947" y="3072099"/>
            <a:ext cx="6876193" cy="6876193"/>
            <a:chOff x="0" y="0"/>
            <a:chExt cx="6350000" cy="6350000"/>
          </a:xfrm>
        </p:grpSpPr>
        <p:sp>
          <p:nvSpPr>
            <p:cNvPr id="3" name="Freeform 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4358" r="-4358"/>
              </a:stretch>
            </a:blipFill>
          </p:spPr>
          <p:txBody>
            <a:bodyPr/>
            <a:lstStyle/>
            <a:p>
              <a:endParaRPr lang="it-IT"/>
            </a:p>
          </p:txBody>
        </p:sp>
      </p:grpSp>
      <p:grpSp>
        <p:nvGrpSpPr>
          <p:cNvPr id="4" name="Group 4"/>
          <p:cNvGrpSpPr/>
          <p:nvPr/>
        </p:nvGrpSpPr>
        <p:grpSpPr>
          <a:xfrm>
            <a:off x="493820" y="3072099"/>
            <a:ext cx="9492089" cy="6699033"/>
            <a:chOff x="0" y="0"/>
            <a:chExt cx="4258421" cy="3005377"/>
          </a:xfrm>
        </p:grpSpPr>
        <p:sp>
          <p:nvSpPr>
            <p:cNvPr id="5" name="Freeform 5"/>
            <p:cNvSpPr/>
            <p:nvPr/>
          </p:nvSpPr>
          <p:spPr>
            <a:xfrm>
              <a:off x="0" y="0"/>
              <a:ext cx="4258421" cy="3005377"/>
            </a:xfrm>
            <a:custGeom>
              <a:avLst/>
              <a:gdLst/>
              <a:ahLst/>
              <a:cxnLst/>
              <a:rect l="l" t="t" r="r" b="b"/>
              <a:pathLst>
                <a:path w="4258421" h="3005377">
                  <a:moveTo>
                    <a:pt x="4133961" y="3005376"/>
                  </a:moveTo>
                  <a:lnTo>
                    <a:pt x="124460" y="3005376"/>
                  </a:lnTo>
                  <a:cubicBezTo>
                    <a:pt x="55880" y="3005376"/>
                    <a:pt x="0" y="2949497"/>
                    <a:pt x="0" y="2880916"/>
                  </a:cubicBezTo>
                  <a:lnTo>
                    <a:pt x="0" y="124460"/>
                  </a:lnTo>
                  <a:cubicBezTo>
                    <a:pt x="0" y="55880"/>
                    <a:pt x="55880" y="0"/>
                    <a:pt x="124460" y="0"/>
                  </a:cubicBezTo>
                  <a:lnTo>
                    <a:pt x="4133961" y="0"/>
                  </a:lnTo>
                  <a:cubicBezTo>
                    <a:pt x="4202541" y="0"/>
                    <a:pt x="4258421" y="55880"/>
                    <a:pt x="4258421" y="124460"/>
                  </a:cubicBezTo>
                  <a:lnTo>
                    <a:pt x="4258421" y="2880917"/>
                  </a:lnTo>
                  <a:cubicBezTo>
                    <a:pt x="4258421" y="2949497"/>
                    <a:pt x="4202541" y="3005377"/>
                    <a:pt x="4133961" y="3005377"/>
                  </a:cubicBezTo>
                  <a:close/>
                </a:path>
              </a:pathLst>
            </a:custGeom>
            <a:solidFill>
              <a:srgbClr val="F1F1F1">
                <a:alpha val="63922"/>
              </a:srgbClr>
            </a:solidFill>
          </p:spPr>
          <p:txBody>
            <a:bodyPr/>
            <a:lstStyle/>
            <a:p>
              <a:endParaRPr lang="it-IT"/>
            </a:p>
          </p:txBody>
        </p:sp>
      </p:grpSp>
      <p:sp>
        <p:nvSpPr>
          <p:cNvPr id="6" name="Freeform 6"/>
          <p:cNvSpPr/>
          <p:nvPr/>
        </p:nvSpPr>
        <p:spPr>
          <a:xfrm>
            <a:off x="14109496" y="1028700"/>
            <a:ext cx="1525480" cy="1525480"/>
          </a:xfrm>
          <a:custGeom>
            <a:avLst/>
            <a:gdLst/>
            <a:ahLst/>
            <a:cxnLst/>
            <a:rect l="l" t="t" r="r" b="b"/>
            <a:pathLst>
              <a:path w="1525480" h="1525480">
                <a:moveTo>
                  <a:pt x="0" y="0"/>
                </a:moveTo>
                <a:lnTo>
                  <a:pt x="1525481" y="0"/>
                </a:lnTo>
                <a:lnTo>
                  <a:pt x="1525481" y="1525480"/>
                </a:lnTo>
                <a:lnTo>
                  <a:pt x="0" y="1525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7" name="Freeform 7"/>
          <p:cNvSpPr/>
          <p:nvPr/>
        </p:nvSpPr>
        <p:spPr>
          <a:xfrm>
            <a:off x="1028700" y="4321437"/>
            <a:ext cx="282720" cy="282720"/>
          </a:xfrm>
          <a:custGeom>
            <a:avLst/>
            <a:gdLst/>
            <a:ahLst/>
            <a:cxnLst/>
            <a:rect l="l" t="t" r="r" b="b"/>
            <a:pathLst>
              <a:path w="282720" h="282720">
                <a:moveTo>
                  <a:pt x="0" y="0"/>
                </a:moveTo>
                <a:lnTo>
                  <a:pt x="282720" y="0"/>
                </a:lnTo>
                <a:lnTo>
                  <a:pt x="282720" y="282720"/>
                </a:lnTo>
                <a:lnTo>
                  <a:pt x="0" y="2827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8" name="TextBox 8"/>
          <p:cNvSpPr txBox="1"/>
          <p:nvPr/>
        </p:nvSpPr>
        <p:spPr>
          <a:xfrm>
            <a:off x="1203802" y="1267565"/>
            <a:ext cx="10461808" cy="1047750"/>
          </a:xfrm>
          <a:prstGeom prst="rect">
            <a:avLst/>
          </a:prstGeom>
        </p:spPr>
        <p:txBody>
          <a:bodyPr lIns="0" tIns="0" rIns="0" bIns="0" rtlCol="0" anchor="t">
            <a:spAutoFit/>
          </a:bodyPr>
          <a:lstStyle/>
          <a:p>
            <a:pPr algn="l">
              <a:lnSpc>
                <a:spcPts val="8279"/>
              </a:lnSpc>
            </a:pPr>
            <a:r>
              <a:rPr lang="en-US" sz="6899" b="1">
                <a:solidFill>
                  <a:srgbClr val="CB6CE6"/>
                </a:solidFill>
                <a:latin typeface="Inter Bold"/>
                <a:ea typeface="Inter Bold"/>
                <a:cs typeface="Inter Bold"/>
                <a:sym typeface="Inter Bold"/>
              </a:rPr>
              <a:t>Menù di configurazione</a:t>
            </a:r>
          </a:p>
        </p:txBody>
      </p:sp>
      <p:sp>
        <p:nvSpPr>
          <p:cNvPr id="9" name="TextBox 9"/>
          <p:cNvSpPr txBox="1"/>
          <p:nvPr/>
        </p:nvSpPr>
        <p:spPr>
          <a:xfrm>
            <a:off x="1492261" y="4100847"/>
            <a:ext cx="8057150" cy="733425"/>
          </a:xfrm>
          <a:prstGeom prst="rect">
            <a:avLst/>
          </a:prstGeom>
        </p:spPr>
        <p:txBody>
          <a:bodyPr lIns="0" tIns="0" rIns="0" bIns="0" rtlCol="0" anchor="t">
            <a:spAutoFit/>
          </a:bodyPr>
          <a:lstStyle/>
          <a:p>
            <a:pPr algn="l">
              <a:lnSpc>
                <a:spcPts val="2999"/>
              </a:lnSpc>
            </a:pPr>
            <a:r>
              <a:rPr lang="en-US" sz="2499" b="1">
                <a:solidFill>
                  <a:srgbClr val="000000"/>
                </a:solidFill>
                <a:latin typeface="Inter Bold"/>
                <a:ea typeface="Inter Bold"/>
                <a:cs typeface="Inter Bold"/>
                <a:sym typeface="Inter Bold"/>
              </a:rPr>
              <a:t>Campi di input: </a:t>
            </a:r>
            <a:r>
              <a:rPr lang="en-US" sz="2499">
                <a:solidFill>
                  <a:srgbClr val="000000"/>
                </a:solidFill>
                <a:latin typeface="Inter"/>
                <a:ea typeface="Inter"/>
                <a:cs typeface="Inter"/>
                <a:sym typeface="Inter"/>
              </a:rPr>
              <a:t>cartella sorgente e drive di destinazione</a:t>
            </a:r>
          </a:p>
        </p:txBody>
      </p:sp>
      <p:sp>
        <p:nvSpPr>
          <p:cNvPr id="10" name="Freeform 10"/>
          <p:cNvSpPr/>
          <p:nvPr/>
        </p:nvSpPr>
        <p:spPr>
          <a:xfrm>
            <a:off x="1028700" y="5295414"/>
            <a:ext cx="282720" cy="282720"/>
          </a:xfrm>
          <a:custGeom>
            <a:avLst/>
            <a:gdLst/>
            <a:ahLst/>
            <a:cxnLst/>
            <a:rect l="l" t="t" r="r" b="b"/>
            <a:pathLst>
              <a:path w="282720" h="282720">
                <a:moveTo>
                  <a:pt x="0" y="0"/>
                </a:moveTo>
                <a:lnTo>
                  <a:pt x="282720" y="0"/>
                </a:lnTo>
                <a:lnTo>
                  <a:pt x="282720" y="282720"/>
                </a:lnTo>
                <a:lnTo>
                  <a:pt x="0" y="2827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11" name="TextBox 11"/>
          <p:cNvSpPr txBox="1"/>
          <p:nvPr/>
        </p:nvSpPr>
        <p:spPr>
          <a:xfrm>
            <a:off x="1492261" y="5074824"/>
            <a:ext cx="8308518" cy="733425"/>
          </a:xfrm>
          <a:prstGeom prst="rect">
            <a:avLst/>
          </a:prstGeom>
        </p:spPr>
        <p:txBody>
          <a:bodyPr lIns="0" tIns="0" rIns="0" bIns="0" rtlCol="0" anchor="t">
            <a:spAutoFit/>
          </a:bodyPr>
          <a:lstStyle/>
          <a:p>
            <a:pPr algn="l">
              <a:lnSpc>
                <a:spcPts val="2999"/>
              </a:lnSpc>
            </a:pPr>
            <a:r>
              <a:rPr lang="en-US" sz="2499" b="1">
                <a:solidFill>
                  <a:srgbClr val="000000"/>
                </a:solidFill>
                <a:latin typeface="Inter Bold"/>
                <a:ea typeface="Inter Bold"/>
                <a:cs typeface="Inter Bold"/>
                <a:sym typeface="Inter Bold"/>
              </a:rPr>
              <a:t>Pulsanti: </a:t>
            </a:r>
            <a:r>
              <a:rPr lang="en-US" sz="2499">
                <a:solidFill>
                  <a:srgbClr val="000000"/>
                </a:solidFill>
                <a:latin typeface="Inter"/>
                <a:ea typeface="Inter"/>
                <a:cs typeface="Inter"/>
                <a:sym typeface="Inter"/>
              </a:rPr>
              <a:t>Selezione dei percorsi attraverso finestre di dialogo di sistema</a:t>
            </a:r>
          </a:p>
        </p:txBody>
      </p:sp>
      <p:sp>
        <p:nvSpPr>
          <p:cNvPr id="12" name="Freeform 12"/>
          <p:cNvSpPr/>
          <p:nvPr/>
        </p:nvSpPr>
        <p:spPr>
          <a:xfrm>
            <a:off x="1028700" y="6273459"/>
            <a:ext cx="282720" cy="282720"/>
          </a:xfrm>
          <a:custGeom>
            <a:avLst/>
            <a:gdLst/>
            <a:ahLst/>
            <a:cxnLst/>
            <a:rect l="l" t="t" r="r" b="b"/>
            <a:pathLst>
              <a:path w="282720" h="282720">
                <a:moveTo>
                  <a:pt x="0" y="0"/>
                </a:moveTo>
                <a:lnTo>
                  <a:pt x="282720" y="0"/>
                </a:lnTo>
                <a:lnTo>
                  <a:pt x="282720" y="282720"/>
                </a:lnTo>
                <a:lnTo>
                  <a:pt x="0" y="2827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13" name="TextBox 13"/>
          <p:cNvSpPr txBox="1"/>
          <p:nvPr/>
        </p:nvSpPr>
        <p:spPr>
          <a:xfrm>
            <a:off x="1492261" y="6238607"/>
            <a:ext cx="8057150" cy="361950"/>
          </a:xfrm>
          <a:prstGeom prst="rect">
            <a:avLst/>
          </a:prstGeom>
        </p:spPr>
        <p:txBody>
          <a:bodyPr lIns="0" tIns="0" rIns="0" bIns="0" rtlCol="0" anchor="t">
            <a:spAutoFit/>
          </a:bodyPr>
          <a:lstStyle/>
          <a:p>
            <a:pPr algn="l">
              <a:lnSpc>
                <a:spcPts val="2999"/>
              </a:lnSpc>
            </a:pPr>
            <a:r>
              <a:rPr lang="en-US" sz="2499" b="1">
                <a:solidFill>
                  <a:srgbClr val="000000"/>
                </a:solidFill>
                <a:latin typeface="Inter Bold"/>
                <a:ea typeface="Inter Bold"/>
                <a:cs typeface="Inter Bold"/>
                <a:sym typeface="Inter Bold"/>
              </a:rPr>
              <a:t>Radio button: </a:t>
            </a:r>
            <a:r>
              <a:rPr lang="en-US" sz="2499">
                <a:solidFill>
                  <a:srgbClr val="000000"/>
                </a:solidFill>
                <a:latin typeface="Inter"/>
                <a:ea typeface="Inter"/>
                <a:cs typeface="Inter"/>
                <a:sym typeface="Inter"/>
              </a:rPr>
              <a:t>Scelta dei segnali visivi</a:t>
            </a:r>
          </a:p>
        </p:txBody>
      </p:sp>
      <p:sp>
        <p:nvSpPr>
          <p:cNvPr id="14" name="Freeform 14"/>
          <p:cNvSpPr/>
          <p:nvPr/>
        </p:nvSpPr>
        <p:spPr>
          <a:xfrm>
            <a:off x="1028700" y="7251504"/>
            <a:ext cx="282720" cy="282720"/>
          </a:xfrm>
          <a:custGeom>
            <a:avLst/>
            <a:gdLst/>
            <a:ahLst/>
            <a:cxnLst/>
            <a:rect l="l" t="t" r="r" b="b"/>
            <a:pathLst>
              <a:path w="282720" h="282720">
                <a:moveTo>
                  <a:pt x="0" y="0"/>
                </a:moveTo>
                <a:lnTo>
                  <a:pt x="282720" y="0"/>
                </a:lnTo>
                <a:lnTo>
                  <a:pt x="282720" y="282720"/>
                </a:lnTo>
                <a:lnTo>
                  <a:pt x="0" y="2827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15" name="TextBox 15"/>
          <p:cNvSpPr txBox="1"/>
          <p:nvPr/>
        </p:nvSpPr>
        <p:spPr>
          <a:xfrm>
            <a:off x="1492261" y="7030914"/>
            <a:ext cx="8057150" cy="733425"/>
          </a:xfrm>
          <a:prstGeom prst="rect">
            <a:avLst/>
          </a:prstGeom>
        </p:spPr>
        <p:txBody>
          <a:bodyPr lIns="0" tIns="0" rIns="0" bIns="0" rtlCol="0" anchor="t">
            <a:spAutoFit/>
          </a:bodyPr>
          <a:lstStyle/>
          <a:p>
            <a:pPr algn="l">
              <a:lnSpc>
                <a:spcPts val="2999"/>
              </a:lnSpc>
            </a:pPr>
            <a:r>
              <a:rPr lang="en-US" sz="2499" b="1">
                <a:solidFill>
                  <a:srgbClr val="000000"/>
                </a:solidFill>
                <a:latin typeface="Inter Bold"/>
                <a:ea typeface="Inter Bold"/>
                <a:cs typeface="Inter Bold"/>
                <a:sym typeface="Inter Bold"/>
              </a:rPr>
              <a:t>Checkbox: </a:t>
            </a:r>
            <a:r>
              <a:rPr lang="en-US" sz="2499">
                <a:solidFill>
                  <a:srgbClr val="000000"/>
                </a:solidFill>
                <a:latin typeface="Inter"/>
                <a:ea typeface="Inter"/>
                <a:cs typeface="Inter"/>
                <a:sym typeface="Inter"/>
              </a:rPr>
              <a:t>selezione dei tipi di file da includere nel backup</a:t>
            </a:r>
          </a:p>
        </p:txBody>
      </p:sp>
      <p:sp>
        <p:nvSpPr>
          <p:cNvPr id="16" name="Freeform 16"/>
          <p:cNvSpPr/>
          <p:nvPr/>
        </p:nvSpPr>
        <p:spPr>
          <a:xfrm>
            <a:off x="1028700" y="8229549"/>
            <a:ext cx="282720" cy="282720"/>
          </a:xfrm>
          <a:custGeom>
            <a:avLst/>
            <a:gdLst/>
            <a:ahLst/>
            <a:cxnLst/>
            <a:rect l="l" t="t" r="r" b="b"/>
            <a:pathLst>
              <a:path w="282720" h="282720">
                <a:moveTo>
                  <a:pt x="0" y="0"/>
                </a:moveTo>
                <a:lnTo>
                  <a:pt x="282720" y="0"/>
                </a:lnTo>
                <a:lnTo>
                  <a:pt x="282720" y="282719"/>
                </a:lnTo>
                <a:lnTo>
                  <a:pt x="0" y="282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17" name="TextBox 17"/>
          <p:cNvSpPr txBox="1"/>
          <p:nvPr/>
        </p:nvSpPr>
        <p:spPr>
          <a:xfrm>
            <a:off x="1492261" y="7989909"/>
            <a:ext cx="8057150" cy="762000"/>
          </a:xfrm>
          <a:prstGeom prst="rect">
            <a:avLst/>
          </a:prstGeom>
        </p:spPr>
        <p:txBody>
          <a:bodyPr lIns="0" tIns="0" rIns="0" bIns="0" rtlCol="0" anchor="t">
            <a:spAutoFit/>
          </a:bodyPr>
          <a:lstStyle/>
          <a:p>
            <a:pPr algn="l">
              <a:lnSpc>
                <a:spcPts val="3000"/>
              </a:lnSpc>
            </a:pPr>
            <a:r>
              <a:rPr lang="en-US" sz="2500" b="1">
                <a:solidFill>
                  <a:srgbClr val="000000"/>
                </a:solidFill>
                <a:latin typeface="Inter Bold"/>
                <a:ea typeface="Inter Bold"/>
                <a:cs typeface="Inter Bold"/>
                <a:sym typeface="Inter Bold"/>
              </a:rPr>
              <a:t>Salva: </a:t>
            </a:r>
            <a:r>
              <a:rPr lang="en-US" sz="2500">
                <a:solidFill>
                  <a:srgbClr val="000000"/>
                </a:solidFill>
                <a:latin typeface="Inter"/>
                <a:ea typeface="Inter"/>
                <a:cs typeface="Inter"/>
                <a:sym typeface="Inter"/>
              </a:rPr>
              <a:t>validazione dei dati e memorizzazione della configurazione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50843" y="2669307"/>
            <a:ext cx="7762462" cy="3923882"/>
          </a:xfrm>
          <a:custGeom>
            <a:avLst/>
            <a:gdLst/>
            <a:ahLst/>
            <a:cxnLst/>
            <a:rect l="l" t="t" r="r" b="b"/>
            <a:pathLst>
              <a:path w="7762462" h="3923882">
                <a:moveTo>
                  <a:pt x="0" y="0"/>
                </a:moveTo>
                <a:lnTo>
                  <a:pt x="7762461" y="0"/>
                </a:lnTo>
                <a:lnTo>
                  <a:pt x="7762461" y="3923881"/>
                </a:lnTo>
                <a:lnTo>
                  <a:pt x="0" y="3923881"/>
                </a:lnTo>
                <a:lnTo>
                  <a:pt x="0" y="0"/>
                </a:lnTo>
                <a:close/>
              </a:path>
            </a:pathLst>
          </a:custGeom>
          <a:blipFill>
            <a:blip r:embed="rId3"/>
            <a:stretch>
              <a:fillRect/>
            </a:stretch>
          </a:blipFill>
        </p:spPr>
        <p:txBody>
          <a:bodyPr/>
          <a:lstStyle/>
          <a:p>
            <a:endParaRPr lang="it-IT"/>
          </a:p>
        </p:txBody>
      </p:sp>
      <p:sp>
        <p:nvSpPr>
          <p:cNvPr id="3" name="Freeform 3"/>
          <p:cNvSpPr/>
          <p:nvPr/>
        </p:nvSpPr>
        <p:spPr>
          <a:xfrm>
            <a:off x="8408175" y="7050388"/>
            <a:ext cx="9247797" cy="2207912"/>
          </a:xfrm>
          <a:custGeom>
            <a:avLst/>
            <a:gdLst/>
            <a:ahLst/>
            <a:cxnLst/>
            <a:rect l="l" t="t" r="r" b="b"/>
            <a:pathLst>
              <a:path w="9247797" h="2207912">
                <a:moveTo>
                  <a:pt x="0" y="0"/>
                </a:moveTo>
                <a:lnTo>
                  <a:pt x="9247797" y="0"/>
                </a:lnTo>
                <a:lnTo>
                  <a:pt x="9247797" y="2207912"/>
                </a:lnTo>
                <a:lnTo>
                  <a:pt x="0" y="2207912"/>
                </a:lnTo>
                <a:lnTo>
                  <a:pt x="0" y="0"/>
                </a:lnTo>
                <a:close/>
              </a:path>
            </a:pathLst>
          </a:custGeom>
          <a:blipFill>
            <a:blip r:embed="rId4"/>
            <a:stretch>
              <a:fillRect/>
            </a:stretch>
          </a:blipFill>
        </p:spPr>
        <p:txBody>
          <a:bodyPr/>
          <a:lstStyle/>
          <a:p>
            <a:endParaRPr lang="it-IT"/>
          </a:p>
        </p:txBody>
      </p:sp>
      <p:sp>
        <p:nvSpPr>
          <p:cNvPr id="4" name="TextBox 4"/>
          <p:cNvSpPr txBox="1"/>
          <p:nvPr/>
        </p:nvSpPr>
        <p:spPr>
          <a:xfrm>
            <a:off x="1203802" y="1267565"/>
            <a:ext cx="10461808" cy="1047750"/>
          </a:xfrm>
          <a:prstGeom prst="rect">
            <a:avLst/>
          </a:prstGeom>
        </p:spPr>
        <p:txBody>
          <a:bodyPr lIns="0" tIns="0" rIns="0" bIns="0" rtlCol="0" anchor="t">
            <a:spAutoFit/>
          </a:bodyPr>
          <a:lstStyle/>
          <a:p>
            <a:pPr algn="l">
              <a:lnSpc>
                <a:spcPts val="8279"/>
              </a:lnSpc>
            </a:pPr>
            <a:r>
              <a:rPr lang="en-US" sz="6899" b="1">
                <a:solidFill>
                  <a:srgbClr val="CB6CE6"/>
                </a:solidFill>
                <a:latin typeface="Inter Bold"/>
                <a:ea typeface="Inter Bold"/>
                <a:cs typeface="Inter Bold"/>
                <a:sym typeface="Inter Bold"/>
              </a:rPr>
              <a:t>Menù di configurazione</a:t>
            </a:r>
          </a:p>
        </p:txBody>
      </p:sp>
      <p:grpSp>
        <p:nvGrpSpPr>
          <p:cNvPr id="5" name="Group 5"/>
          <p:cNvGrpSpPr/>
          <p:nvPr/>
        </p:nvGrpSpPr>
        <p:grpSpPr>
          <a:xfrm>
            <a:off x="1028700" y="4269910"/>
            <a:ext cx="7106236" cy="722676"/>
            <a:chOff x="0" y="0"/>
            <a:chExt cx="9474981" cy="963568"/>
          </a:xfrm>
        </p:grpSpPr>
        <p:grpSp>
          <p:nvGrpSpPr>
            <p:cNvPr id="6" name="Group 6"/>
            <p:cNvGrpSpPr/>
            <p:nvPr/>
          </p:nvGrpSpPr>
          <p:grpSpPr>
            <a:xfrm>
              <a:off x="0" y="0"/>
              <a:ext cx="9474981" cy="963568"/>
              <a:chOff x="0" y="0"/>
              <a:chExt cx="6659233" cy="677217"/>
            </a:xfrm>
          </p:grpSpPr>
          <p:sp>
            <p:nvSpPr>
              <p:cNvPr id="7" name="Freeform 7"/>
              <p:cNvSpPr/>
              <p:nvPr/>
            </p:nvSpPr>
            <p:spPr>
              <a:xfrm>
                <a:off x="0" y="0"/>
                <a:ext cx="6659234" cy="677217"/>
              </a:xfrm>
              <a:custGeom>
                <a:avLst/>
                <a:gdLst/>
                <a:ahLst/>
                <a:cxnLst/>
                <a:rect l="l" t="t" r="r" b="b"/>
                <a:pathLst>
                  <a:path w="6659234" h="677217">
                    <a:moveTo>
                      <a:pt x="6534773" y="677217"/>
                    </a:moveTo>
                    <a:lnTo>
                      <a:pt x="124460" y="677217"/>
                    </a:lnTo>
                    <a:cubicBezTo>
                      <a:pt x="55880" y="677217"/>
                      <a:pt x="0" y="621337"/>
                      <a:pt x="0" y="552757"/>
                    </a:cubicBezTo>
                    <a:lnTo>
                      <a:pt x="0" y="124460"/>
                    </a:lnTo>
                    <a:cubicBezTo>
                      <a:pt x="0" y="55880"/>
                      <a:pt x="55880" y="0"/>
                      <a:pt x="124460" y="0"/>
                    </a:cubicBezTo>
                    <a:lnTo>
                      <a:pt x="6534774" y="0"/>
                    </a:lnTo>
                    <a:cubicBezTo>
                      <a:pt x="6603354" y="0"/>
                      <a:pt x="6659234" y="55880"/>
                      <a:pt x="6659234" y="124460"/>
                    </a:cubicBezTo>
                    <a:lnTo>
                      <a:pt x="6659234" y="552757"/>
                    </a:lnTo>
                    <a:cubicBezTo>
                      <a:pt x="6659234" y="621337"/>
                      <a:pt x="6603354" y="677217"/>
                      <a:pt x="6534774" y="677217"/>
                    </a:cubicBezTo>
                    <a:close/>
                  </a:path>
                </a:pathLst>
              </a:custGeom>
              <a:solidFill>
                <a:srgbClr val="F1F1F1">
                  <a:alpha val="63922"/>
                </a:srgbClr>
              </a:solidFill>
            </p:spPr>
            <p:txBody>
              <a:bodyPr/>
              <a:lstStyle/>
              <a:p>
                <a:endParaRPr lang="it-IT"/>
              </a:p>
            </p:txBody>
          </p:sp>
        </p:grpSp>
        <p:sp>
          <p:nvSpPr>
            <p:cNvPr id="8" name="TextBox 8"/>
            <p:cNvSpPr txBox="1"/>
            <p:nvPr/>
          </p:nvSpPr>
          <p:spPr>
            <a:xfrm>
              <a:off x="314180" y="254251"/>
              <a:ext cx="8846622" cy="416965"/>
            </a:xfrm>
            <a:prstGeom prst="rect">
              <a:avLst/>
            </a:prstGeom>
          </p:spPr>
          <p:txBody>
            <a:bodyPr lIns="0" tIns="0" rIns="0" bIns="0" rtlCol="0" anchor="t">
              <a:spAutoFit/>
            </a:bodyPr>
            <a:lstStyle/>
            <a:p>
              <a:pPr algn="ctr">
                <a:lnSpc>
                  <a:spcPts val="2637"/>
                </a:lnSpc>
              </a:pPr>
              <a:r>
                <a:rPr lang="en-US" sz="1884">
                  <a:solidFill>
                    <a:srgbClr val="000000"/>
                  </a:solidFill>
                  <a:latin typeface="Inter"/>
                  <a:ea typeface="Inter"/>
                  <a:cs typeface="Inter"/>
                  <a:sym typeface="Inter"/>
                </a:rPr>
                <a:t>Definisce tutti i campi presenti all’interno della finestra</a:t>
              </a:r>
            </a:p>
          </p:txBody>
        </p:sp>
      </p:grpSp>
      <p:grpSp>
        <p:nvGrpSpPr>
          <p:cNvPr id="9" name="Group 9"/>
          <p:cNvGrpSpPr/>
          <p:nvPr/>
        </p:nvGrpSpPr>
        <p:grpSpPr>
          <a:xfrm>
            <a:off x="1028700" y="7461001"/>
            <a:ext cx="7106236" cy="1386686"/>
            <a:chOff x="0" y="0"/>
            <a:chExt cx="9474981" cy="1848915"/>
          </a:xfrm>
        </p:grpSpPr>
        <p:grpSp>
          <p:nvGrpSpPr>
            <p:cNvPr id="10" name="Group 10"/>
            <p:cNvGrpSpPr/>
            <p:nvPr/>
          </p:nvGrpSpPr>
          <p:grpSpPr>
            <a:xfrm>
              <a:off x="0" y="0"/>
              <a:ext cx="9474981" cy="1848915"/>
              <a:chOff x="0" y="0"/>
              <a:chExt cx="6659233" cy="1299460"/>
            </a:xfrm>
          </p:grpSpPr>
          <p:sp>
            <p:nvSpPr>
              <p:cNvPr id="11" name="Freeform 11"/>
              <p:cNvSpPr/>
              <p:nvPr/>
            </p:nvSpPr>
            <p:spPr>
              <a:xfrm>
                <a:off x="0" y="0"/>
                <a:ext cx="6659234" cy="1299460"/>
              </a:xfrm>
              <a:custGeom>
                <a:avLst/>
                <a:gdLst/>
                <a:ahLst/>
                <a:cxnLst/>
                <a:rect l="l" t="t" r="r" b="b"/>
                <a:pathLst>
                  <a:path w="6659234" h="1299460">
                    <a:moveTo>
                      <a:pt x="6534773" y="1299460"/>
                    </a:moveTo>
                    <a:lnTo>
                      <a:pt x="124460" y="1299460"/>
                    </a:lnTo>
                    <a:cubicBezTo>
                      <a:pt x="55880" y="1299460"/>
                      <a:pt x="0" y="1243580"/>
                      <a:pt x="0" y="1175000"/>
                    </a:cubicBezTo>
                    <a:lnTo>
                      <a:pt x="0" y="124460"/>
                    </a:lnTo>
                    <a:cubicBezTo>
                      <a:pt x="0" y="55880"/>
                      <a:pt x="55880" y="0"/>
                      <a:pt x="124460" y="0"/>
                    </a:cubicBezTo>
                    <a:lnTo>
                      <a:pt x="6534774" y="0"/>
                    </a:lnTo>
                    <a:cubicBezTo>
                      <a:pt x="6603354" y="0"/>
                      <a:pt x="6659234" y="55880"/>
                      <a:pt x="6659234" y="124460"/>
                    </a:cubicBezTo>
                    <a:lnTo>
                      <a:pt x="6659234" y="1175000"/>
                    </a:lnTo>
                    <a:cubicBezTo>
                      <a:pt x="6659234" y="1243580"/>
                      <a:pt x="6603354" y="1299460"/>
                      <a:pt x="6534774" y="1299460"/>
                    </a:cubicBezTo>
                    <a:close/>
                  </a:path>
                </a:pathLst>
              </a:custGeom>
              <a:solidFill>
                <a:srgbClr val="F1F1F1">
                  <a:alpha val="63922"/>
                </a:srgbClr>
              </a:solidFill>
            </p:spPr>
            <p:txBody>
              <a:bodyPr/>
              <a:lstStyle/>
              <a:p>
                <a:endParaRPr lang="it-IT"/>
              </a:p>
            </p:txBody>
          </p:sp>
        </p:grpSp>
        <p:sp>
          <p:nvSpPr>
            <p:cNvPr id="12" name="TextBox 12"/>
            <p:cNvSpPr txBox="1"/>
            <p:nvPr/>
          </p:nvSpPr>
          <p:spPr>
            <a:xfrm>
              <a:off x="314180" y="254251"/>
              <a:ext cx="8846622" cy="1302313"/>
            </a:xfrm>
            <a:prstGeom prst="rect">
              <a:avLst/>
            </a:prstGeom>
          </p:spPr>
          <p:txBody>
            <a:bodyPr lIns="0" tIns="0" rIns="0" bIns="0" rtlCol="0" anchor="t">
              <a:spAutoFit/>
            </a:bodyPr>
            <a:lstStyle/>
            <a:p>
              <a:pPr algn="ctr">
                <a:lnSpc>
                  <a:spcPts val="2637"/>
                </a:lnSpc>
              </a:pPr>
              <a:r>
                <a:rPr lang="en-US" sz="1884">
                  <a:solidFill>
                    <a:srgbClr val="000000"/>
                  </a:solidFill>
                  <a:latin typeface="Inter"/>
                  <a:ea typeface="Inter"/>
                  <a:cs typeface="Inter"/>
                  <a:sym typeface="Inter"/>
                </a:rPr>
                <a:t>Inizializza la finestra caricando il file output.csv e impostando i valori salvati al suo interno nei campi presenti</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19417" y="6200775"/>
            <a:ext cx="8048241" cy="2995961"/>
          </a:xfrm>
          <a:custGeom>
            <a:avLst/>
            <a:gdLst/>
            <a:ahLst/>
            <a:cxnLst/>
            <a:rect l="l" t="t" r="r" b="b"/>
            <a:pathLst>
              <a:path w="8048241" h="2995961">
                <a:moveTo>
                  <a:pt x="0" y="0"/>
                </a:moveTo>
                <a:lnTo>
                  <a:pt x="8048240" y="0"/>
                </a:lnTo>
                <a:lnTo>
                  <a:pt x="8048240" y="2995961"/>
                </a:lnTo>
                <a:lnTo>
                  <a:pt x="0" y="2995961"/>
                </a:lnTo>
                <a:lnTo>
                  <a:pt x="0" y="0"/>
                </a:lnTo>
                <a:close/>
              </a:path>
            </a:pathLst>
          </a:custGeom>
          <a:blipFill>
            <a:blip r:embed="rId3"/>
            <a:stretch>
              <a:fillRect/>
            </a:stretch>
          </a:blipFill>
        </p:spPr>
        <p:txBody>
          <a:bodyPr/>
          <a:lstStyle/>
          <a:p>
            <a:endParaRPr lang="it-IT"/>
          </a:p>
        </p:txBody>
      </p:sp>
      <p:sp>
        <p:nvSpPr>
          <p:cNvPr id="3" name="Freeform 3"/>
          <p:cNvSpPr/>
          <p:nvPr/>
        </p:nvSpPr>
        <p:spPr>
          <a:xfrm>
            <a:off x="6939132" y="3368329"/>
            <a:ext cx="11008810" cy="1775171"/>
          </a:xfrm>
          <a:custGeom>
            <a:avLst/>
            <a:gdLst/>
            <a:ahLst/>
            <a:cxnLst/>
            <a:rect l="l" t="t" r="r" b="b"/>
            <a:pathLst>
              <a:path w="11008810" h="1775171">
                <a:moveTo>
                  <a:pt x="0" y="0"/>
                </a:moveTo>
                <a:lnTo>
                  <a:pt x="11008810" y="0"/>
                </a:lnTo>
                <a:lnTo>
                  <a:pt x="11008810" y="1775171"/>
                </a:lnTo>
                <a:lnTo>
                  <a:pt x="0" y="1775171"/>
                </a:lnTo>
                <a:lnTo>
                  <a:pt x="0" y="0"/>
                </a:lnTo>
                <a:close/>
              </a:path>
            </a:pathLst>
          </a:custGeom>
          <a:blipFill>
            <a:blip r:embed="rId4"/>
            <a:stretch>
              <a:fillRect/>
            </a:stretch>
          </a:blipFill>
        </p:spPr>
        <p:txBody>
          <a:bodyPr/>
          <a:lstStyle/>
          <a:p>
            <a:endParaRPr lang="it-IT"/>
          </a:p>
        </p:txBody>
      </p:sp>
      <p:sp>
        <p:nvSpPr>
          <p:cNvPr id="4" name="TextBox 4"/>
          <p:cNvSpPr txBox="1"/>
          <p:nvPr/>
        </p:nvSpPr>
        <p:spPr>
          <a:xfrm>
            <a:off x="1203802" y="1267565"/>
            <a:ext cx="10461808" cy="1047750"/>
          </a:xfrm>
          <a:prstGeom prst="rect">
            <a:avLst/>
          </a:prstGeom>
        </p:spPr>
        <p:txBody>
          <a:bodyPr lIns="0" tIns="0" rIns="0" bIns="0" rtlCol="0" anchor="t">
            <a:spAutoFit/>
          </a:bodyPr>
          <a:lstStyle/>
          <a:p>
            <a:pPr algn="l">
              <a:lnSpc>
                <a:spcPts val="8279"/>
              </a:lnSpc>
            </a:pPr>
            <a:r>
              <a:rPr lang="en-US" sz="6899" b="1">
                <a:solidFill>
                  <a:srgbClr val="CB6CE6"/>
                </a:solidFill>
                <a:latin typeface="Inter Bold"/>
                <a:ea typeface="Inter Bold"/>
                <a:cs typeface="Inter Bold"/>
                <a:sym typeface="Inter Bold"/>
              </a:rPr>
              <a:t>Menù di configurazione</a:t>
            </a:r>
          </a:p>
        </p:txBody>
      </p:sp>
      <p:grpSp>
        <p:nvGrpSpPr>
          <p:cNvPr id="5" name="Group 5"/>
          <p:cNvGrpSpPr/>
          <p:nvPr/>
        </p:nvGrpSpPr>
        <p:grpSpPr>
          <a:xfrm>
            <a:off x="1203802" y="3728574"/>
            <a:ext cx="4745474" cy="1054681"/>
            <a:chOff x="0" y="0"/>
            <a:chExt cx="6327298" cy="1406241"/>
          </a:xfrm>
        </p:grpSpPr>
        <p:grpSp>
          <p:nvGrpSpPr>
            <p:cNvPr id="6" name="Group 6"/>
            <p:cNvGrpSpPr/>
            <p:nvPr/>
          </p:nvGrpSpPr>
          <p:grpSpPr>
            <a:xfrm>
              <a:off x="0" y="0"/>
              <a:ext cx="6327298" cy="1406241"/>
              <a:chOff x="0" y="0"/>
              <a:chExt cx="4446970" cy="988339"/>
            </a:xfrm>
          </p:grpSpPr>
          <p:sp>
            <p:nvSpPr>
              <p:cNvPr id="7" name="Freeform 7"/>
              <p:cNvSpPr/>
              <p:nvPr/>
            </p:nvSpPr>
            <p:spPr>
              <a:xfrm>
                <a:off x="0" y="0"/>
                <a:ext cx="4446970" cy="988339"/>
              </a:xfrm>
              <a:custGeom>
                <a:avLst/>
                <a:gdLst/>
                <a:ahLst/>
                <a:cxnLst/>
                <a:rect l="l" t="t" r="r" b="b"/>
                <a:pathLst>
                  <a:path w="4446970" h="988339">
                    <a:moveTo>
                      <a:pt x="4322510" y="988339"/>
                    </a:moveTo>
                    <a:lnTo>
                      <a:pt x="124460" y="988339"/>
                    </a:lnTo>
                    <a:cubicBezTo>
                      <a:pt x="55880" y="988339"/>
                      <a:pt x="0" y="932459"/>
                      <a:pt x="0" y="863879"/>
                    </a:cubicBezTo>
                    <a:lnTo>
                      <a:pt x="0" y="124460"/>
                    </a:lnTo>
                    <a:cubicBezTo>
                      <a:pt x="0" y="55880"/>
                      <a:pt x="55880" y="0"/>
                      <a:pt x="124460" y="0"/>
                    </a:cubicBezTo>
                    <a:lnTo>
                      <a:pt x="4322510" y="0"/>
                    </a:lnTo>
                    <a:cubicBezTo>
                      <a:pt x="4391090" y="0"/>
                      <a:pt x="4446970" y="55880"/>
                      <a:pt x="4446970" y="124460"/>
                    </a:cubicBezTo>
                    <a:lnTo>
                      <a:pt x="4446970" y="863879"/>
                    </a:lnTo>
                    <a:cubicBezTo>
                      <a:pt x="4446970" y="932459"/>
                      <a:pt x="4391090" y="988339"/>
                      <a:pt x="4322510" y="988339"/>
                    </a:cubicBezTo>
                    <a:close/>
                  </a:path>
                </a:pathLst>
              </a:custGeom>
              <a:solidFill>
                <a:srgbClr val="F1F1F1">
                  <a:alpha val="63922"/>
                </a:srgbClr>
              </a:solidFill>
            </p:spPr>
            <p:txBody>
              <a:bodyPr/>
              <a:lstStyle/>
              <a:p>
                <a:endParaRPr lang="it-IT"/>
              </a:p>
            </p:txBody>
          </p:sp>
        </p:grpSp>
        <p:sp>
          <p:nvSpPr>
            <p:cNvPr id="8" name="TextBox 8"/>
            <p:cNvSpPr txBox="1"/>
            <p:nvPr/>
          </p:nvSpPr>
          <p:spPr>
            <a:xfrm>
              <a:off x="209806" y="254251"/>
              <a:ext cx="5907686" cy="859639"/>
            </a:xfrm>
            <a:prstGeom prst="rect">
              <a:avLst/>
            </a:prstGeom>
          </p:spPr>
          <p:txBody>
            <a:bodyPr lIns="0" tIns="0" rIns="0" bIns="0" rtlCol="0" anchor="t">
              <a:spAutoFit/>
            </a:bodyPr>
            <a:lstStyle/>
            <a:p>
              <a:pPr algn="ctr">
                <a:lnSpc>
                  <a:spcPts val="2637"/>
                </a:lnSpc>
              </a:pPr>
              <a:r>
                <a:rPr lang="en-US" sz="1884">
                  <a:solidFill>
                    <a:srgbClr val="000000"/>
                  </a:solidFill>
                  <a:latin typeface="Inter"/>
                  <a:ea typeface="Inter"/>
                  <a:cs typeface="Inter"/>
                  <a:sym typeface="Inter"/>
                </a:rPr>
                <a:t>Definisce la struttura della finestra con tutti i suoi componenti</a:t>
              </a:r>
            </a:p>
          </p:txBody>
        </p:sp>
      </p:grpSp>
      <p:grpSp>
        <p:nvGrpSpPr>
          <p:cNvPr id="9" name="Group 9"/>
          <p:cNvGrpSpPr/>
          <p:nvPr/>
        </p:nvGrpSpPr>
        <p:grpSpPr>
          <a:xfrm>
            <a:off x="1203802" y="7005412"/>
            <a:ext cx="6464296" cy="1386686"/>
            <a:chOff x="0" y="0"/>
            <a:chExt cx="8619061" cy="1848915"/>
          </a:xfrm>
        </p:grpSpPr>
        <p:grpSp>
          <p:nvGrpSpPr>
            <p:cNvPr id="10" name="Group 10"/>
            <p:cNvGrpSpPr/>
            <p:nvPr/>
          </p:nvGrpSpPr>
          <p:grpSpPr>
            <a:xfrm>
              <a:off x="0" y="0"/>
              <a:ext cx="8619061" cy="1848915"/>
              <a:chOff x="0" y="0"/>
              <a:chExt cx="6057674" cy="1299460"/>
            </a:xfrm>
          </p:grpSpPr>
          <p:sp>
            <p:nvSpPr>
              <p:cNvPr id="11" name="Freeform 11"/>
              <p:cNvSpPr/>
              <p:nvPr/>
            </p:nvSpPr>
            <p:spPr>
              <a:xfrm>
                <a:off x="0" y="0"/>
                <a:ext cx="6057674" cy="1299460"/>
              </a:xfrm>
              <a:custGeom>
                <a:avLst/>
                <a:gdLst/>
                <a:ahLst/>
                <a:cxnLst/>
                <a:rect l="l" t="t" r="r" b="b"/>
                <a:pathLst>
                  <a:path w="6057674" h="1299460">
                    <a:moveTo>
                      <a:pt x="5933213" y="1299460"/>
                    </a:moveTo>
                    <a:lnTo>
                      <a:pt x="124460" y="1299460"/>
                    </a:lnTo>
                    <a:cubicBezTo>
                      <a:pt x="55880" y="1299460"/>
                      <a:pt x="0" y="1243580"/>
                      <a:pt x="0" y="1175000"/>
                    </a:cubicBezTo>
                    <a:lnTo>
                      <a:pt x="0" y="124460"/>
                    </a:lnTo>
                    <a:cubicBezTo>
                      <a:pt x="0" y="55880"/>
                      <a:pt x="55880" y="0"/>
                      <a:pt x="124460" y="0"/>
                    </a:cubicBezTo>
                    <a:lnTo>
                      <a:pt x="5933214" y="0"/>
                    </a:lnTo>
                    <a:cubicBezTo>
                      <a:pt x="6001794" y="0"/>
                      <a:pt x="6057674" y="55880"/>
                      <a:pt x="6057674" y="124460"/>
                    </a:cubicBezTo>
                    <a:lnTo>
                      <a:pt x="6057674" y="1175000"/>
                    </a:lnTo>
                    <a:cubicBezTo>
                      <a:pt x="6057674" y="1243580"/>
                      <a:pt x="6001794" y="1299460"/>
                      <a:pt x="5933214" y="1299460"/>
                    </a:cubicBezTo>
                    <a:close/>
                  </a:path>
                </a:pathLst>
              </a:custGeom>
              <a:solidFill>
                <a:srgbClr val="F1F1F1">
                  <a:alpha val="63922"/>
                </a:srgbClr>
              </a:solidFill>
            </p:spPr>
            <p:txBody>
              <a:bodyPr/>
              <a:lstStyle/>
              <a:p>
                <a:endParaRPr lang="it-IT"/>
              </a:p>
            </p:txBody>
          </p:sp>
        </p:grpSp>
        <p:sp>
          <p:nvSpPr>
            <p:cNvPr id="12" name="TextBox 12"/>
            <p:cNvSpPr txBox="1"/>
            <p:nvPr/>
          </p:nvSpPr>
          <p:spPr>
            <a:xfrm>
              <a:off x="285798" y="254251"/>
              <a:ext cx="8047465" cy="1302313"/>
            </a:xfrm>
            <a:prstGeom prst="rect">
              <a:avLst/>
            </a:prstGeom>
          </p:spPr>
          <p:txBody>
            <a:bodyPr lIns="0" tIns="0" rIns="0" bIns="0" rtlCol="0" anchor="t">
              <a:spAutoFit/>
            </a:bodyPr>
            <a:lstStyle/>
            <a:p>
              <a:pPr algn="ctr">
                <a:lnSpc>
                  <a:spcPts val="2637"/>
                </a:lnSpc>
              </a:pPr>
              <a:r>
                <a:rPr lang="en-US" sz="1884">
                  <a:solidFill>
                    <a:srgbClr val="000000"/>
                  </a:solidFill>
                  <a:latin typeface="Inter"/>
                  <a:ea typeface="Inter"/>
                  <a:cs typeface="Inter"/>
                  <a:sym typeface="Inter"/>
                </a:rPr>
                <a:t>Definisce i messaggi che può riceve dai vari componenti presenti nella finestra e li modifica con i dati ricevuti</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3802" y="5104676"/>
            <a:ext cx="9492089" cy="1762415"/>
            <a:chOff x="0" y="0"/>
            <a:chExt cx="4258421" cy="790669"/>
          </a:xfrm>
        </p:grpSpPr>
        <p:sp>
          <p:nvSpPr>
            <p:cNvPr id="3" name="Freeform 3"/>
            <p:cNvSpPr/>
            <p:nvPr/>
          </p:nvSpPr>
          <p:spPr>
            <a:xfrm>
              <a:off x="0" y="0"/>
              <a:ext cx="4258421" cy="790670"/>
            </a:xfrm>
            <a:custGeom>
              <a:avLst/>
              <a:gdLst/>
              <a:ahLst/>
              <a:cxnLst/>
              <a:rect l="l" t="t" r="r" b="b"/>
              <a:pathLst>
                <a:path w="4258421" h="790670">
                  <a:moveTo>
                    <a:pt x="4133961" y="790669"/>
                  </a:moveTo>
                  <a:lnTo>
                    <a:pt x="124460" y="790669"/>
                  </a:lnTo>
                  <a:cubicBezTo>
                    <a:pt x="55880" y="790669"/>
                    <a:pt x="0" y="734789"/>
                    <a:pt x="0" y="666209"/>
                  </a:cubicBezTo>
                  <a:lnTo>
                    <a:pt x="0" y="124460"/>
                  </a:lnTo>
                  <a:cubicBezTo>
                    <a:pt x="0" y="55880"/>
                    <a:pt x="55880" y="0"/>
                    <a:pt x="124460" y="0"/>
                  </a:cubicBezTo>
                  <a:lnTo>
                    <a:pt x="4133961" y="0"/>
                  </a:lnTo>
                  <a:cubicBezTo>
                    <a:pt x="4202541" y="0"/>
                    <a:pt x="4258421" y="55880"/>
                    <a:pt x="4258421" y="124460"/>
                  </a:cubicBezTo>
                  <a:lnTo>
                    <a:pt x="4258421" y="666210"/>
                  </a:lnTo>
                  <a:cubicBezTo>
                    <a:pt x="4258421" y="734789"/>
                    <a:pt x="4202541" y="790670"/>
                    <a:pt x="4133961" y="790670"/>
                  </a:cubicBezTo>
                  <a:close/>
                </a:path>
              </a:pathLst>
            </a:custGeom>
            <a:solidFill>
              <a:srgbClr val="F1F1F1">
                <a:alpha val="63922"/>
              </a:srgbClr>
            </a:solidFill>
          </p:spPr>
          <p:txBody>
            <a:bodyPr/>
            <a:lstStyle/>
            <a:p>
              <a:endParaRPr lang="it-IT"/>
            </a:p>
          </p:txBody>
        </p:sp>
      </p:grpSp>
      <p:sp>
        <p:nvSpPr>
          <p:cNvPr id="4" name="Freeform 4"/>
          <p:cNvSpPr/>
          <p:nvPr/>
        </p:nvSpPr>
        <p:spPr>
          <a:xfrm>
            <a:off x="1689491" y="5844524"/>
            <a:ext cx="282720" cy="282720"/>
          </a:xfrm>
          <a:custGeom>
            <a:avLst/>
            <a:gdLst/>
            <a:ahLst/>
            <a:cxnLst/>
            <a:rect l="l" t="t" r="r" b="b"/>
            <a:pathLst>
              <a:path w="282720" h="282720">
                <a:moveTo>
                  <a:pt x="0" y="0"/>
                </a:moveTo>
                <a:lnTo>
                  <a:pt x="282719" y="0"/>
                </a:lnTo>
                <a:lnTo>
                  <a:pt x="282719" y="282720"/>
                </a:lnTo>
                <a:lnTo>
                  <a:pt x="0" y="282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5" name="Freeform 5"/>
          <p:cNvSpPr/>
          <p:nvPr/>
        </p:nvSpPr>
        <p:spPr>
          <a:xfrm>
            <a:off x="14037879" y="1024678"/>
            <a:ext cx="1533525" cy="1533525"/>
          </a:xfrm>
          <a:custGeom>
            <a:avLst/>
            <a:gdLst/>
            <a:ahLst/>
            <a:cxnLst/>
            <a:rect l="l" t="t" r="r" b="b"/>
            <a:pathLst>
              <a:path w="1533525" h="1533525">
                <a:moveTo>
                  <a:pt x="0" y="0"/>
                </a:moveTo>
                <a:lnTo>
                  <a:pt x="1533525" y="0"/>
                </a:lnTo>
                <a:lnTo>
                  <a:pt x="1533525" y="1533525"/>
                </a:lnTo>
                <a:lnTo>
                  <a:pt x="0" y="15335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6" name="Freeform 6"/>
          <p:cNvSpPr/>
          <p:nvPr/>
        </p:nvSpPr>
        <p:spPr>
          <a:xfrm>
            <a:off x="11087031" y="3317843"/>
            <a:ext cx="6713880" cy="2195549"/>
          </a:xfrm>
          <a:custGeom>
            <a:avLst/>
            <a:gdLst/>
            <a:ahLst/>
            <a:cxnLst/>
            <a:rect l="l" t="t" r="r" b="b"/>
            <a:pathLst>
              <a:path w="6713880" h="2195549">
                <a:moveTo>
                  <a:pt x="0" y="0"/>
                </a:moveTo>
                <a:lnTo>
                  <a:pt x="6713880" y="0"/>
                </a:lnTo>
                <a:lnTo>
                  <a:pt x="6713880" y="2195549"/>
                </a:lnTo>
                <a:lnTo>
                  <a:pt x="0" y="2195549"/>
                </a:lnTo>
                <a:lnTo>
                  <a:pt x="0" y="0"/>
                </a:lnTo>
                <a:close/>
              </a:path>
            </a:pathLst>
          </a:custGeom>
          <a:blipFill>
            <a:blip r:embed="rId6"/>
            <a:stretch>
              <a:fillRect t="-9959" b="-9959"/>
            </a:stretch>
          </a:blipFill>
        </p:spPr>
        <p:txBody>
          <a:bodyPr/>
          <a:lstStyle/>
          <a:p>
            <a:endParaRPr lang="it-IT"/>
          </a:p>
        </p:txBody>
      </p:sp>
      <p:sp>
        <p:nvSpPr>
          <p:cNvPr id="7" name="Freeform 7"/>
          <p:cNvSpPr/>
          <p:nvPr/>
        </p:nvSpPr>
        <p:spPr>
          <a:xfrm>
            <a:off x="11087031" y="5844524"/>
            <a:ext cx="6713880" cy="2195549"/>
          </a:xfrm>
          <a:custGeom>
            <a:avLst/>
            <a:gdLst/>
            <a:ahLst/>
            <a:cxnLst/>
            <a:rect l="l" t="t" r="r" b="b"/>
            <a:pathLst>
              <a:path w="6713880" h="2195549">
                <a:moveTo>
                  <a:pt x="0" y="0"/>
                </a:moveTo>
                <a:lnTo>
                  <a:pt x="6713880" y="0"/>
                </a:lnTo>
                <a:lnTo>
                  <a:pt x="6713880" y="2195549"/>
                </a:lnTo>
                <a:lnTo>
                  <a:pt x="0" y="2195549"/>
                </a:lnTo>
                <a:lnTo>
                  <a:pt x="0" y="0"/>
                </a:lnTo>
                <a:close/>
              </a:path>
            </a:pathLst>
          </a:custGeom>
          <a:blipFill>
            <a:blip r:embed="rId7"/>
            <a:stretch>
              <a:fillRect t="-9959" b="-9959"/>
            </a:stretch>
          </a:blipFill>
        </p:spPr>
        <p:txBody>
          <a:bodyPr/>
          <a:lstStyle/>
          <a:p>
            <a:endParaRPr lang="it-IT"/>
          </a:p>
        </p:txBody>
      </p:sp>
      <p:sp>
        <p:nvSpPr>
          <p:cNvPr id="8" name="TextBox 8"/>
          <p:cNvSpPr txBox="1"/>
          <p:nvPr/>
        </p:nvSpPr>
        <p:spPr>
          <a:xfrm>
            <a:off x="1203802" y="1267565"/>
            <a:ext cx="6966870" cy="1047750"/>
          </a:xfrm>
          <a:prstGeom prst="rect">
            <a:avLst/>
          </a:prstGeom>
        </p:spPr>
        <p:txBody>
          <a:bodyPr lIns="0" tIns="0" rIns="0" bIns="0" rtlCol="0" anchor="t">
            <a:spAutoFit/>
          </a:bodyPr>
          <a:lstStyle/>
          <a:p>
            <a:pPr algn="l">
              <a:lnSpc>
                <a:spcPts val="8279"/>
              </a:lnSpc>
            </a:pPr>
            <a:r>
              <a:rPr lang="en-US" sz="6899" b="1">
                <a:solidFill>
                  <a:srgbClr val="CB6CE6"/>
                </a:solidFill>
                <a:latin typeface="Inter Bold"/>
                <a:ea typeface="Inter Bold"/>
                <a:cs typeface="Inter Bold"/>
                <a:sym typeface="Inter Bold"/>
              </a:rPr>
              <a:t>Timer</a:t>
            </a:r>
          </a:p>
        </p:txBody>
      </p:sp>
      <p:sp>
        <p:nvSpPr>
          <p:cNvPr id="9" name="TextBox 9"/>
          <p:cNvSpPr txBox="1"/>
          <p:nvPr/>
        </p:nvSpPr>
        <p:spPr>
          <a:xfrm>
            <a:off x="2153051" y="5623934"/>
            <a:ext cx="8057150" cy="733425"/>
          </a:xfrm>
          <a:prstGeom prst="rect">
            <a:avLst/>
          </a:prstGeom>
        </p:spPr>
        <p:txBody>
          <a:bodyPr lIns="0" tIns="0" rIns="0" bIns="0" rtlCol="0" anchor="t">
            <a:spAutoFit/>
          </a:bodyPr>
          <a:lstStyle/>
          <a:p>
            <a:pPr algn="l">
              <a:lnSpc>
                <a:spcPts val="2999"/>
              </a:lnSpc>
            </a:pPr>
            <a:r>
              <a:rPr lang="en-US" sz="2499" b="1">
                <a:solidFill>
                  <a:srgbClr val="000000"/>
                </a:solidFill>
                <a:latin typeface="Inter Bold"/>
                <a:ea typeface="Inter Bold"/>
                <a:cs typeface="Inter Bold"/>
                <a:sym typeface="Inter Bold"/>
              </a:rPr>
              <a:t>Testo dinamico: </a:t>
            </a:r>
            <a:r>
              <a:rPr lang="en-US" sz="2499">
                <a:solidFill>
                  <a:srgbClr val="000000"/>
                </a:solidFill>
                <a:latin typeface="Inter"/>
                <a:ea typeface="Inter"/>
                <a:cs typeface="Inter"/>
                <a:sym typeface="Inter"/>
              </a:rPr>
              <a:t>Visualizzazione del contatore che si aggiorna ogni secondo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63428" y="5604999"/>
            <a:ext cx="6953997" cy="966761"/>
            <a:chOff x="0" y="0"/>
            <a:chExt cx="4750317" cy="660400"/>
          </a:xfrm>
        </p:grpSpPr>
        <p:sp>
          <p:nvSpPr>
            <p:cNvPr id="3" name="Freeform 3"/>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it-IT"/>
            </a:p>
          </p:txBody>
        </p:sp>
      </p:grpSp>
      <p:sp>
        <p:nvSpPr>
          <p:cNvPr id="4" name="TextBox 4"/>
          <p:cNvSpPr txBox="1"/>
          <p:nvPr/>
        </p:nvSpPr>
        <p:spPr>
          <a:xfrm>
            <a:off x="9804355" y="5861685"/>
            <a:ext cx="6303346" cy="40576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4. Logging</a:t>
            </a:r>
          </a:p>
        </p:txBody>
      </p:sp>
      <p:grpSp>
        <p:nvGrpSpPr>
          <p:cNvPr id="5" name="Group 5"/>
          <p:cNvGrpSpPr/>
          <p:nvPr/>
        </p:nvGrpSpPr>
        <p:grpSpPr>
          <a:xfrm>
            <a:off x="9463428" y="6759966"/>
            <a:ext cx="6953997" cy="966761"/>
            <a:chOff x="0" y="0"/>
            <a:chExt cx="4750317" cy="660400"/>
          </a:xfrm>
        </p:grpSpPr>
        <p:sp>
          <p:nvSpPr>
            <p:cNvPr id="6" name="Freeform 6"/>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it-IT"/>
            </a:p>
          </p:txBody>
        </p:sp>
      </p:grpSp>
      <p:grpSp>
        <p:nvGrpSpPr>
          <p:cNvPr id="7" name="Group 7"/>
          <p:cNvGrpSpPr/>
          <p:nvPr/>
        </p:nvGrpSpPr>
        <p:grpSpPr>
          <a:xfrm>
            <a:off x="1870576" y="5604999"/>
            <a:ext cx="6953997" cy="966761"/>
            <a:chOff x="0" y="0"/>
            <a:chExt cx="4750317" cy="660400"/>
          </a:xfrm>
        </p:grpSpPr>
        <p:sp>
          <p:nvSpPr>
            <p:cNvPr id="8" name="Freeform 8"/>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it-IT"/>
            </a:p>
          </p:txBody>
        </p:sp>
      </p:grpSp>
      <p:sp>
        <p:nvSpPr>
          <p:cNvPr id="9" name="TextBox 9"/>
          <p:cNvSpPr txBox="1"/>
          <p:nvPr/>
        </p:nvSpPr>
        <p:spPr>
          <a:xfrm>
            <a:off x="2211503" y="5861685"/>
            <a:ext cx="6303346" cy="40576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1. Introduzione</a:t>
            </a:r>
          </a:p>
        </p:txBody>
      </p:sp>
      <p:grpSp>
        <p:nvGrpSpPr>
          <p:cNvPr id="10" name="Group 10"/>
          <p:cNvGrpSpPr/>
          <p:nvPr/>
        </p:nvGrpSpPr>
        <p:grpSpPr>
          <a:xfrm>
            <a:off x="1870576" y="6759966"/>
            <a:ext cx="6953997" cy="966761"/>
            <a:chOff x="0" y="0"/>
            <a:chExt cx="4750317" cy="660400"/>
          </a:xfrm>
        </p:grpSpPr>
        <p:sp>
          <p:nvSpPr>
            <p:cNvPr id="11" name="Freeform 11"/>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it-IT"/>
            </a:p>
          </p:txBody>
        </p:sp>
      </p:grpSp>
      <p:sp>
        <p:nvSpPr>
          <p:cNvPr id="12" name="TextBox 12"/>
          <p:cNvSpPr txBox="1"/>
          <p:nvPr/>
        </p:nvSpPr>
        <p:spPr>
          <a:xfrm>
            <a:off x="2211503" y="7016652"/>
            <a:ext cx="6303346" cy="40576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2. Installazione</a:t>
            </a:r>
          </a:p>
        </p:txBody>
      </p:sp>
      <p:grpSp>
        <p:nvGrpSpPr>
          <p:cNvPr id="13" name="Group 13"/>
          <p:cNvGrpSpPr/>
          <p:nvPr/>
        </p:nvGrpSpPr>
        <p:grpSpPr>
          <a:xfrm>
            <a:off x="1870576" y="7914934"/>
            <a:ext cx="6953997" cy="966761"/>
            <a:chOff x="0" y="0"/>
            <a:chExt cx="4750317" cy="660400"/>
          </a:xfrm>
        </p:grpSpPr>
        <p:sp>
          <p:nvSpPr>
            <p:cNvPr id="14" name="Freeform 14"/>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1F1F1">
                <a:alpha val="63922"/>
              </a:srgbClr>
            </a:solidFill>
          </p:spPr>
          <p:txBody>
            <a:bodyPr/>
            <a:lstStyle/>
            <a:p>
              <a:endParaRPr lang="it-IT"/>
            </a:p>
          </p:txBody>
        </p:sp>
      </p:grpSp>
      <p:sp>
        <p:nvSpPr>
          <p:cNvPr id="15" name="TextBox 15"/>
          <p:cNvSpPr txBox="1"/>
          <p:nvPr/>
        </p:nvSpPr>
        <p:spPr>
          <a:xfrm>
            <a:off x="2211503" y="8171619"/>
            <a:ext cx="6303346" cy="40576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3. Backup</a:t>
            </a:r>
          </a:p>
        </p:txBody>
      </p:sp>
      <p:sp>
        <p:nvSpPr>
          <p:cNvPr id="16" name="Freeform 16"/>
          <p:cNvSpPr/>
          <p:nvPr/>
        </p:nvSpPr>
        <p:spPr>
          <a:xfrm>
            <a:off x="10815587" y="1528762"/>
            <a:ext cx="5459428" cy="3414624"/>
          </a:xfrm>
          <a:custGeom>
            <a:avLst/>
            <a:gdLst/>
            <a:ahLst/>
            <a:cxnLst/>
            <a:rect l="l" t="t" r="r" b="b"/>
            <a:pathLst>
              <a:path w="5459428" h="3414624">
                <a:moveTo>
                  <a:pt x="0" y="0"/>
                </a:moveTo>
                <a:lnTo>
                  <a:pt x="5459428" y="0"/>
                </a:lnTo>
                <a:lnTo>
                  <a:pt x="5459428" y="3414625"/>
                </a:lnTo>
                <a:lnTo>
                  <a:pt x="0" y="3414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7" name="TextBox 17"/>
          <p:cNvSpPr txBox="1"/>
          <p:nvPr/>
        </p:nvSpPr>
        <p:spPr>
          <a:xfrm>
            <a:off x="1028700" y="1062037"/>
            <a:ext cx="9719219" cy="942975"/>
          </a:xfrm>
          <a:prstGeom prst="rect">
            <a:avLst/>
          </a:prstGeom>
        </p:spPr>
        <p:txBody>
          <a:bodyPr lIns="0" tIns="0" rIns="0" bIns="0" rtlCol="0" anchor="t">
            <a:spAutoFit/>
          </a:bodyPr>
          <a:lstStyle/>
          <a:p>
            <a:pPr algn="l">
              <a:lnSpc>
                <a:spcPts val="7559"/>
              </a:lnSpc>
            </a:pPr>
            <a:r>
              <a:rPr lang="en-US" sz="6299" b="1">
                <a:solidFill>
                  <a:srgbClr val="000000"/>
                </a:solidFill>
                <a:latin typeface="Inter Bold"/>
                <a:ea typeface="Inter Bold"/>
                <a:cs typeface="Inter Bold"/>
                <a:sym typeface="Inter Bold"/>
              </a:rPr>
              <a:t>1. Introduzione progetto</a:t>
            </a:r>
          </a:p>
        </p:txBody>
      </p:sp>
      <p:sp>
        <p:nvSpPr>
          <p:cNvPr id="18" name="TextBox 18"/>
          <p:cNvSpPr txBox="1"/>
          <p:nvPr/>
        </p:nvSpPr>
        <p:spPr>
          <a:xfrm>
            <a:off x="9788753" y="7016652"/>
            <a:ext cx="6303346" cy="40576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5. Conclusione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48342" y="3251418"/>
            <a:ext cx="9009148" cy="2548164"/>
          </a:xfrm>
          <a:custGeom>
            <a:avLst/>
            <a:gdLst/>
            <a:ahLst/>
            <a:cxnLst/>
            <a:rect l="l" t="t" r="r" b="b"/>
            <a:pathLst>
              <a:path w="9009148" h="2548164">
                <a:moveTo>
                  <a:pt x="0" y="0"/>
                </a:moveTo>
                <a:lnTo>
                  <a:pt x="9009147" y="0"/>
                </a:lnTo>
                <a:lnTo>
                  <a:pt x="9009147" y="2548164"/>
                </a:lnTo>
                <a:lnTo>
                  <a:pt x="0" y="2548164"/>
                </a:lnTo>
                <a:lnTo>
                  <a:pt x="0" y="0"/>
                </a:lnTo>
                <a:close/>
              </a:path>
            </a:pathLst>
          </a:custGeom>
          <a:blipFill>
            <a:blip r:embed="rId2"/>
            <a:stretch>
              <a:fillRect/>
            </a:stretch>
          </a:blipFill>
        </p:spPr>
        <p:txBody>
          <a:bodyPr/>
          <a:lstStyle/>
          <a:p>
            <a:endParaRPr lang="it-IT"/>
          </a:p>
        </p:txBody>
      </p:sp>
      <p:sp>
        <p:nvSpPr>
          <p:cNvPr id="3" name="Freeform 3"/>
          <p:cNvSpPr/>
          <p:nvPr/>
        </p:nvSpPr>
        <p:spPr>
          <a:xfrm>
            <a:off x="8548342" y="6326165"/>
            <a:ext cx="9009148" cy="3138671"/>
          </a:xfrm>
          <a:custGeom>
            <a:avLst/>
            <a:gdLst/>
            <a:ahLst/>
            <a:cxnLst/>
            <a:rect l="l" t="t" r="r" b="b"/>
            <a:pathLst>
              <a:path w="9009148" h="3138671">
                <a:moveTo>
                  <a:pt x="0" y="0"/>
                </a:moveTo>
                <a:lnTo>
                  <a:pt x="9009147" y="0"/>
                </a:lnTo>
                <a:lnTo>
                  <a:pt x="9009147" y="3138671"/>
                </a:lnTo>
                <a:lnTo>
                  <a:pt x="0" y="3138671"/>
                </a:lnTo>
                <a:lnTo>
                  <a:pt x="0" y="0"/>
                </a:lnTo>
                <a:close/>
              </a:path>
            </a:pathLst>
          </a:custGeom>
          <a:blipFill>
            <a:blip r:embed="rId3"/>
            <a:stretch>
              <a:fillRect/>
            </a:stretch>
          </a:blipFill>
        </p:spPr>
        <p:txBody>
          <a:bodyPr/>
          <a:lstStyle/>
          <a:p>
            <a:endParaRPr lang="it-IT"/>
          </a:p>
        </p:txBody>
      </p:sp>
      <p:sp>
        <p:nvSpPr>
          <p:cNvPr id="4" name="TextBox 4"/>
          <p:cNvSpPr txBox="1"/>
          <p:nvPr/>
        </p:nvSpPr>
        <p:spPr>
          <a:xfrm>
            <a:off x="1203802" y="1267565"/>
            <a:ext cx="10461808" cy="1047750"/>
          </a:xfrm>
          <a:prstGeom prst="rect">
            <a:avLst/>
          </a:prstGeom>
        </p:spPr>
        <p:txBody>
          <a:bodyPr lIns="0" tIns="0" rIns="0" bIns="0" rtlCol="0" anchor="t">
            <a:spAutoFit/>
          </a:bodyPr>
          <a:lstStyle/>
          <a:p>
            <a:pPr algn="l">
              <a:lnSpc>
                <a:spcPts val="8279"/>
              </a:lnSpc>
            </a:pPr>
            <a:r>
              <a:rPr lang="en-US" sz="6899" b="1">
                <a:solidFill>
                  <a:srgbClr val="CB6CE6"/>
                </a:solidFill>
                <a:latin typeface="Inter Bold"/>
                <a:ea typeface="Inter Bold"/>
                <a:cs typeface="Inter Bold"/>
                <a:sym typeface="Inter Bold"/>
              </a:rPr>
              <a:t>Timer</a:t>
            </a:r>
          </a:p>
        </p:txBody>
      </p:sp>
      <p:grpSp>
        <p:nvGrpSpPr>
          <p:cNvPr id="5" name="Group 5"/>
          <p:cNvGrpSpPr/>
          <p:nvPr/>
        </p:nvGrpSpPr>
        <p:grpSpPr>
          <a:xfrm>
            <a:off x="730511" y="4164162"/>
            <a:ext cx="7106236" cy="722676"/>
            <a:chOff x="0" y="0"/>
            <a:chExt cx="9474981" cy="963568"/>
          </a:xfrm>
        </p:grpSpPr>
        <p:grpSp>
          <p:nvGrpSpPr>
            <p:cNvPr id="6" name="Group 6"/>
            <p:cNvGrpSpPr/>
            <p:nvPr/>
          </p:nvGrpSpPr>
          <p:grpSpPr>
            <a:xfrm>
              <a:off x="0" y="0"/>
              <a:ext cx="9474981" cy="963568"/>
              <a:chOff x="0" y="0"/>
              <a:chExt cx="6659233" cy="677217"/>
            </a:xfrm>
          </p:grpSpPr>
          <p:sp>
            <p:nvSpPr>
              <p:cNvPr id="7" name="Freeform 7"/>
              <p:cNvSpPr/>
              <p:nvPr/>
            </p:nvSpPr>
            <p:spPr>
              <a:xfrm>
                <a:off x="0" y="0"/>
                <a:ext cx="6659234" cy="677217"/>
              </a:xfrm>
              <a:custGeom>
                <a:avLst/>
                <a:gdLst/>
                <a:ahLst/>
                <a:cxnLst/>
                <a:rect l="l" t="t" r="r" b="b"/>
                <a:pathLst>
                  <a:path w="6659234" h="677217">
                    <a:moveTo>
                      <a:pt x="6534773" y="677217"/>
                    </a:moveTo>
                    <a:lnTo>
                      <a:pt x="124460" y="677217"/>
                    </a:lnTo>
                    <a:cubicBezTo>
                      <a:pt x="55880" y="677217"/>
                      <a:pt x="0" y="621337"/>
                      <a:pt x="0" y="552757"/>
                    </a:cubicBezTo>
                    <a:lnTo>
                      <a:pt x="0" y="124460"/>
                    </a:lnTo>
                    <a:cubicBezTo>
                      <a:pt x="0" y="55880"/>
                      <a:pt x="55880" y="0"/>
                      <a:pt x="124460" y="0"/>
                    </a:cubicBezTo>
                    <a:lnTo>
                      <a:pt x="6534774" y="0"/>
                    </a:lnTo>
                    <a:cubicBezTo>
                      <a:pt x="6603354" y="0"/>
                      <a:pt x="6659234" y="55880"/>
                      <a:pt x="6659234" y="124460"/>
                    </a:cubicBezTo>
                    <a:lnTo>
                      <a:pt x="6659234" y="552757"/>
                    </a:lnTo>
                    <a:cubicBezTo>
                      <a:pt x="6659234" y="621337"/>
                      <a:pt x="6603354" y="677217"/>
                      <a:pt x="6534774" y="677217"/>
                    </a:cubicBezTo>
                    <a:close/>
                  </a:path>
                </a:pathLst>
              </a:custGeom>
              <a:solidFill>
                <a:srgbClr val="F1F1F1">
                  <a:alpha val="63922"/>
                </a:srgbClr>
              </a:solidFill>
            </p:spPr>
            <p:txBody>
              <a:bodyPr/>
              <a:lstStyle/>
              <a:p>
                <a:endParaRPr lang="it-IT"/>
              </a:p>
            </p:txBody>
          </p:sp>
        </p:grpSp>
        <p:sp>
          <p:nvSpPr>
            <p:cNvPr id="8" name="TextBox 8"/>
            <p:cNvSpPr txBox="1"/>
            <p:nvPr/>
          </p:nvSpPr>
          <p:spPr>
            <a:xfrm>
              <a:off x="314180" y="254251"/>
              <a:ext cx="8846622" cy="416965"/>
            </a:xfrm>
            <a:prstGeom prst="rect">
              <a:avLst/>
            </a:prstGeom>
          </p:spPr>
          <p:txBody>
            <a:bodyPr lIns="0" tIns="0" rIns="0" bIns="0" rtlCol="0" anchor="t">
              <a:spAutoFit/>
            </a:bodyPr>
            <a:lstStyle/>
            <a:p>
              <a:pPr algn="ctr">
                <a:lnSpc>
                  <a:spcPts val="2637"/>
                </a:lnSpc>
              </a:pPr>
              <a:r>
                <a:rPr lang="en-US" sz="1884">
                  <a:solidFill>
                    <a:srgbClr val="000000"/>
                  </a:solidFill>
                  <a:latin typeface="Inter"/>
                  <a:ea typeface="Inter"/>
                  <a:cs typeface="Inter"/>
                  <a:sym typeface="Inter"/>
                </a:rPr>
                <a:t>Inizializzazione del timer a 10 secondi</a:t>
              </a:r>
            </a:p>
          </p:txBody>
        </p:sp>
      </p:grpSp>
      <p:grpSp>
        <p:nvGrpSpPr>
          <p:cNvPr id="9" name="Group 9"/>
          <p:cNvGrpSpPr/>
          <p:nvPr/>
        </p:nvGrpSpPr>
        <p:grpSpPr>
          <a:xfrm>
            <a:off x="730511" y="7368160"/>
            <a:ext cx="7106236" cy="1054681"/>
            <a:chOff x="0" y="0"/>
            <a:chExt cx="9474981" cy="1406241"/>
          </a:xfrm>
        </p:grpSpPr>
        <p:grpSp>
          <p:nvGrpSpPr>
            <p:cNvPr id="10" name="Group 10"/>
            <p:cNvGrpSpPr/>
            <p:nvPr/>
          </p:nvGrpSpPr>
          <p:grpSpPr>
            <a:xfrm>
              <a:off x="0" y="0"/>
              <a:ext cx="9474981" cy="1406241"/>
              <a:chOff x="0" y="0"/>
              <a:chExt cx="6659233" cy="988339"/>
            </a:xfrm>
          </p:grpSpPr>
          <p:sp>
            <p:nvSpPr>
              <p:cNvPr id="11" name="Freeform 11"/>
              <p:cNvSpPr/>
              <p:nvPr/>
            </p:nvSpPr>
            <p:spPr>
              <a:xfrm>
                <a:off x="0" y="0"/>
                <a:ext cx="6659234" cy="988339"/>
              </a:xfrm>
              <a:custGeom>
                <a:avLst/>
                <a:gdLst/>
                <a:ahLst/>
                <a:cxnLst/>
                <a:rect l="l" t="t" r="r" b="b"/>
                <a:pathLst>
                  <a:path w="6659234" h="988339">
                    <a:moveTo>
                      <a:pt x="6534773" y="988339"/>
                    </a:moveTo>
                    <a:lnTo>
                      <a:pt x="124460" y="988339"/>
                    </a:lnTo>
                    <a:cubicBezTo>
                      <a:pt x="55880" y="988339"/>
                      <a:pt x="0" y="932459"/>
                      <a:pt x="0" y="863879"/>
                    </a:cubicBezTo>
                    <a:lnTo>
                      <a:pt x="0" y="124460"/>
                    </a:lnTo>
                    <a:cubicBezTo>
                      <a:pt x="0" y="55880"/>
                      <a:pt x="55880" y="0"/>
                      <a:pt x="124460" y="0"/>
                    </a:cubicBezTo>
                    <a:lnTo>
                      <a:pt x="6534774" y="0"/>
                    </a:lnTo>
                    <a:cubicBezTo>
                      <a:pt x="6603354" y="0"/>
                      <a:pt x="6659234" y="55880"/>
                      <a:pt x="6659234" y="124460"/>
                    </a:cubicBezTo>
                    <a:lnTo>
                      <a:pt x="6659234" y="863879"/>
                    </a:lnTo>
                    <a:cubicBezTo>
                      <a:pt x="6659234" y="932459"/>
                      <a:pt x="6603354" y="988339"/>
                      <a:pt x="6534774" y="988339"/>
                    </a:cubicBezTo>
                    <a:close/>
                  </a:path>
                </a:pathLst>
              </a:custGeom>
              <a:solidFill>
                <a:srgbClr val="F1F1F1">
                  <a:alpha val="63922"/>
                </a:srgbClr>
              </a:solidFill>
            </p:spPr>
            <p:txBody>
              <a:bodyPr/>
              <a:lstStyle/>
              <a:p>
                <a:endParaRPr lang="it-IT"/>
              </a:p>
            </p:txBody>
          </p:sp>
        </p:grpSp>
        <p:sp>
          <p:nvSpPr>
            <p:cNvPr id="12" name="TextBox 12"/>
            <p:cNvSpPr txBox="1"/>
            <p:nvPr/>
          </p:nvSpPr>
          <p:spPr>
            <a:xfrm>
              <a:off x="314180" y="254251"/>
              <a:ext cx="8846622" cy="859639"/>
            </a:xfrm>
            <a:prstGeom prst="rect">
              <a:avLst/>
            </a:prstGeom>
          </p:spPr>
          <p:txBody>
            <a:bodyPr lIns="0" tIns="0" rIns="0" bIns="0" rtlCol="0" anchor="t">
              <a:spAutoFit/>
            </a:bodyPr>
            <a:lstStyle/>
            <a:p>
              <a:pPr algn="ctr">
                <a:lnSpc>
                  <a:spcPts val="2637"/>
                </a:lnSpc>
              </a:pPr>
              <a:r>
                <a:rPr lang="en-US" sz="1884">
                  <a:solidFill>
                    <a:srgbClr val="000000"/>
                  </a:solidFill>
                  <a:latin typeface="Inter"/>
                  <a:ea typeface="Inter"/>
                  <a:cs typeface="Inter"/>
                  <a:sym typeface="Inter"/>
                </a:rPr>
                <a:t>Definisce il messaggio che riceve ogni secondo per aggiornare il campo di testo</a:t>
              </a:r>
            </a:p>
          </p:txBody>
        </p:sp>
      </p:grpSp>
      <p:sp>
        <p:nvSpPr>
          <p:cNvPr id="13" name="Freeform 13"/>
          <p:cNvSpPr/>
          <p:nvPr/>
        </p:nvSpPr>
        <p:spPr>
          <a:xfrm>
            <a:off x="14037879" y="1024678"/>
            <a:ext cx="1533525" cy="1533525"/>
          </a:xfrm>
          <a:custGeom>
            <a:avLst/>
            <a:gdLst/>
            <a:ahLst/>
            <a:cxnLst/>
            <a:rect l="l" t="t" r="r" b="b"/>
            <a:pathLst>
              <a:path w="1533525" h="1533525">
                <a:moveTo>
                  <a:pt x="0" y="0"/>
                </a:moveTo>
                <a:lnTo>
                  <a:pt x="1533525" y="0"/>
                </a:lnTo>
                <a:lnTo>
                  <a:pt x="1533525" y="1533525"/>
                </a:lnTo>
                <a:lnTo>
                  <a:pt x="0" y="15335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3802" y="1267565"/>
            <a:ext cx="10461808" cy="1047750"/>
          </a:xfrm>
          <a:prstGeom prst="rect">
            <a:avLst/>
          </a:prstGeom>
        </p:spPr>
        <p:txBody>
          <a:bodyPr lIns="0" tIns="0" rIns="0" bIns="0" rtlCol="0" anchor="t">
            <a:spAutoFit/>
          </a:bodyPr>
          <a:lstStyle/>
          <a:p>
            <a:pPr algn="l">
              <a:lnSpc>
                <a:spcPts val="8279"/>
              </a:lnSpc>
            </a:pPr>
            <a:r>
              <a:rPr lang="en-US" sz="6899" b="1">
                <a:solidFill>
                  <a:srgbClr val="CB6CE6"/>
                </a:solidFill>
                <a:latin typeface="Inter Bold"/>
                <a:ea typeface="Inter Bold"/>
                <a:cs typeface="Inter Bold"/>
                <a:sym typeface="Inter Bold"/>
              </a:rPr>
              <a:t>Timer</a:t>
            </a:r>
          </a:p>
        </p:txBody>
      </p:sp>
      <p:sp>
        <p:nvSpPr>
          <p:cNvPr id="3" name="Freeform 3"/>
          <p:cNvSpPr/>
          <p:nvPr/>
        </p:nvSpPr>
        <p:spPr>
          <a:xfrm>
            <a:off x="8016263" y="2869372"/>
            <a:ext cx="9670018" cy="1934004"/>
          </a:xfrm>
          <a:custGeom>
            <a:avLst/>
            <a:gdLst/>
            <a:ahLst/>
            <a:cxnLst/>
            <a:rect l="l" t="t" r="r" b="b"/>
            <a:pathLst>
              <a:path w="9670018" h="1934004">
                <a:moveTo>
                  <a:pt x="0" y="0"/>
                </a:moveTo>
                <a:lnTo>
                  <a:pt x="9670018" y="0"/>
                </a:lnTo>
                <a:lnTo>
                  <a:pt x="9670018" y="1934003"/>
                </a:lnTo>
                <a:lnTo>
                  <a:pt x="0" y="1934003"/>
                </a:lnTo>
                <a:lnTo>
                  <a:pt x="0" y="0"/>
                </a:lnTo>
                <a:close/>
              </a:path>
            </a:pathLst>
          </a:custGeom>
          <a:blipFill>
            <a:blip r:embed="rId2"/>
            <a:stretch>
              <a:fillRect/>
            </a:stretch>
          </a:blipFill>
        </p:spPr>
        <p:txBody>
          <a:bodyPr/>
          <a:lstStyle/>
          <a:p>
            <a:endParaRPr lang="it-IT"/>
          </a:p>
        </p:txBody>
      </p:sp>
      <p:sp>
        <p:nvSpPr>
          <p:cNvPr id="4" name="Freeform 4"/>
          <p:cNvSpPr/>
          <p:nvPr/>
        </p:nvSpPr>
        <p:spPr>
          <a:xfrm>
            <a:off x="7901062" y="5041500"/>
            <a:ext cx="9785220" cy="4709137"/>
          </a:xfrm>
          <a:custGeom>
            <a:avLst/>
            <a:gdLst/>
            <a:ahLst/>
            <a:cxnLst/>
            <a:rect l="l" t="t" r="r" b="b"/>
            <a:pathLst>
              <a:path w="9785220" h="4709137">
                <a:moveTo>
                  <a:pt x="0" y="0"/>
                </a:moveTo>
                <a:lnTo>
                  <a:pt x="9785219" y="0"/>
                </a:lnTo>
                <a:lnTo>
                  <a:pt x="9785219" y="4709137"/>
                </a:lnTo>
                <a:lnTo>
                  <a:pt x="0" y="4709137"/>
                </a:lnTo>
                <a:lnTo>
                  <a:pt x="0" y="0"/>
                </a:lnTo>
                <a:close/>
              </a:path>
            </a:pathLst>
          </a:custGeom>
          <a:blipFill>
            <a:blip r:embed="rId3"/>
            <a:stretch>
              <a:fillRect/>
            </a:stretch>
          </a:blipFill>
        </p:spPr>
        <p:txBody>
          <a:bodyPr/>
          <a:lstStyle/>
          <a:p>
            <a:endParaRPr lang="it-IT"/>
          </a:p>
        </p:txBody>
      </p:sp>
      <p:grpSp>
        <p:nvGrpSpPr>
          <p:cNvPr id="5" name="Group 5"/>
          <p:cNvGrpSpPr/>
          <p:nvPr/>
        </p:nvGrpSpPr>
        <p:grpSpPr>
          <a:xfrm>
            <a:off x="601719" y="3309033"/>
            <a:ext cx="7106236" cy="1054681"/>
            <a:chOff x="0" y="0"/>
            <a:chExt cx="9474981" cy="1406241"/>
          </a:xfrm>
        </p:grpSpPr>
        <p:grpSp>
          <p:nvGrpSpPr>
            <p:cNvPr id="6" name="Group 6"/>
            <p:cNvGrpSpPr/>
            <p:nvPr/>
          </p:nvGrpSpPr>
          <p:grpSpPr>
            <a:xfrm>
              <a:off x="0" y="0"/>
              <a:ext cx="9474981" cy="1406241"/>
              <a:chOff x="0" y="0"/>
              <a:chExt cx="6659233" cy="988339"/>
            </a:xfrm>
          </p:grpSpPr>
          <p:sp>
            <p:nvSpPr>
              <p:cNvPr id="7" name="Freeform 7"/>
              <p:cNvSpPr/>
              <p:nvPr/>
            </p:nvSpPr>
            <p:spPr>
              <a:xfrm>
                <a:off x="0" y="0"/>
                <a:ext cx="6659234" cy="988339"/>
              </a:xfrm>
              <a:custGeom>
                <a:avLst/>
                <a:gdLst/>
                <a:ahLst/>
                <a:cxnLst/>
                <a:rect l="l" t="t" r="r" b="b"/>
                <a:pathLst>
                  <a:path w="6659234" h="988339">
                    <a:moveTo>
                      <a:pt x="6534773" y="988339"/>
                    </a:moveTo>
                    <a:lnTo>
                      <a:pt x="124460" y="988339"/>
                    </a:lnTo>
                    <a:cubicBezTo>
                      <a:pt x="55880" y="988339"/>
                      <a:pt x="0" y="932459"/>
                      <a:pt x="0" y="863879"/>
                    </a:cubicBezTo>
                    <a:lnTo>
                      <a:pt x="0" y="124460"/>
                    </a:lnTo>
                    <a:cubicBezTo>
                      <a:pt x="0" y="55880"/>
                      <a:pt x="55880" y="0"/>
                      <a:pt x="124460" y="0"/>
                    </a:cubicBezTo>
                    <a:lnTo>
                      <a:pt x="6534774" y="0"/>
                    </a:lnTo>
                    <a:cubicBezTo>
                      <a:pt x="6603354" y="0"/>
                      <a:pt x="6659234" y="55880"/>
                      <a:pt x="6659234" y="124460"/>
                    </a:cubicBezTo>
                    <a:lnTo>
                      <a:pt x="6659234" y="863879"/>
                    </a:lnTo>
                    <a:cubicBezTo>
                      <a:pt x="6659234" y="932459"/>
                      <a:pt x="6603354" y="988339"/>
                      <a:pt x="6534774" y="988339"/>
                    </a:cubicBezTo>
                    <a:close/>
                  </a:path>
                </a:pathLst>
              </a:custGeom>
              <a:solidFill>
                <a:srgbClr val="F1F1F1">
                  <a:alpha val="63922"/>
                </a:srgbClr>
              </a:solidFill>
            </p:spPr>
            <p:txBody>
              <a:bodyPr/>
              <a:lstStyle/>
              <a:p>
                <a:endParaRPr lang="it-IT"/>
              </a:p>
            </p:txBody>
          </p:sp>
        </p:grpSp>
        <p:sp>
          <p:nvSpPr>
            <p:cNvPr id="8" name="TextBox 8"/>
            <p:cNvSpPr txBox="1"/>
            <p:nvPr/>
          </p:nvSpPr>
          <p:spPr>
            <a:xfrm>
              <a:off x="314180" y="254251"/>
              <a:ext cx="8846622" cy="859639"/>
            </a:xfrm>
            <a:prstGeom prst="rect">
              <a:avLst/>
            </a:prstGeom>
          </p:spPr>
          <p:txBody>
            <a:bodyPr lIns="0" tIns="0" rIns="0" bIns="0" rtlCol="0" anchor="t">
              <a:spAutoFit/>
            </a:bodyPr>
            <a:lstStyle/>
            <a:p>
              <a:pPr algn="ctr">
                <a:lnSpc>
                  <a:spcPts val="2637"/>
                </a:lnSpc>
              </a:pPr>
              <a:r>
                <a:rPr lang="en-US" sz="1884">
                  <a:solidFill>
                    <a:srgbClr val="000000"/>
                  </a:solidFill>
                  <a:latin typeface="Inter"/>
                  <a:ea typeface="Inter"/>
                  <a:cs typeface="Inter"/>
                  <a:sym typeface="Inter"/>
                </a:rPr>
                <a:t>Definisce la struttura della finestra con tutti i suoi componenti</a:t>
              </a:r>
            </a:p>
          </p:txBody>
        </p:sp>
      </p:grpSp>
      <p:grpSp>
        <p:nvGrpSpPr>
          <p:cNvPr id="9" name="Group 9"/>
          <p:cNvGrpSpPr/>
          <p:nvPr/>
        </p:nvGrpSpPr>
        <p:grpSpPr>
          <a:xfrm>
            <a:off x="601719" y="6702725"/>
            <a:ext cx="7106236" cy="1386686"/>
            <a:chOff x="0" y="0"/>
            <a:chExt cx="9474981" cy="1848915"/>
          </a:xfrm>
        </p:grpSpPr>
        <p:grpSp>
          <p:nvGrpSpPr>
            <p:cNvPr id="10" name="Group 10"/>
            <p:cNvGrpSpPr/>
            <p:nvPr/>
          </p:nvGrpSpPr>
          <p:grpSpPr>
            <a:xfrm>
              <a:off x="0" y="0"/>
              <a:ext cx="9474981" cy="1848915"/>
              <a:chOff x="0" y="0"/>
              <a:chExt cx="6659233" cy="1299460"/>
            </a:xfrm>
          </p:grpSpPr>
          <p:sp>
            <p:nvSpPr>
              <p:cNvPr id="11" name="Freeform 11"/>
              <p:cNvSpPr/>
              <p:nvPr/>
            </p:nvSpPr>
            <p:spPr>
              <a:xfrm>
                <a:off x="0" y="0"/>
                <a:ext cx="6659234" cy="1299460"/>
              </a:xfrm>
              <a:custGeom>
                <a:avLst/>
                <a:gdLst/>
                <a:ahLst/>
                <a:cxnLst/>
                <a:rect l="l" t="t" r="r" b="b"/>
                <a:pathLst>
                  <a:path w="6659234" h="1299460">
                    <a:moveTo>
                      <a:pt x="6534773" y="1299460"/>
                    </a:moveTo>
                    <a:lnTo>
                      <a:pt x="124460" y="1299460"/>
                    </a:lnTo>
                    <a:cubicBezTo>
                      <a:pt x="55880" y="1299460"/>
                      <a:pt x="0" y="1243580"/>
                      <a:pt x="0" y="1175000"/>
                    </a:cubicBezTo>
                    <a:lnTo>
                      <a:pt x="0" y="124460"/>
                    </a:lnTo>
                    <a:cubicBezTo>
                      <a:pt x="0" y="55880"/>
                      <a:pt x="55880" y="0"/>
                      <a:pt x="124460" y="0"/>
                    </a:cubicBezTo>
                    <a:lnTo>
                      <a:pt x="6534774" y="0"/>
                    </a:lnTo>
                    <a:cubicBezTo>
                      <a:pt x="6603354" y="0"/>
                      <a:pt x="6659234" y="55880"/>
                      <a:pt x="6659234" y="124460"/>
                    </a:cubicBezTo>
                    <a:lnTo>
                      <a:pt x="6659234" y="1175000"/>
                    </a:lnTo>
                    <a:cubicBezTo>
                      <a:pt x="6659234" y="1243580"/>
                      <a:pt x="6603354" y="1299460"/>
                      <a:pt x="6534774" y="1299460"/>
                    </a:cubicBezTo>
                    <a:close/>
                  </a:path>
                </a:pathLst>
              </a:custGeom>
              <a:solidFill>
                <a:srgbClr val="F1F1F1">
                  <a:alpha val="63922"/>
                </a:srgbClr>
              </a:solidFill>
            </p:spPr>
            <p:txBody>
              <a:bodyPr/>
              <a:lstStyle/>
              <a:p>
                <a:endParaRPr lang="it-IT"/>
              </a:p>
            </p:txBody>
          </p:sp>
        </p:grpSp>
        <p:sp>
          <p:nvSpPr>
            <p:cNvPr id="12" name="TextBox 12"/>
            <p:cNvSpPr txBox="1"/>
            <p:nvPr/>
          </p:nvSpPr>
          <p:spPr>
            <a:xfrm>
              <a:off x="314180" y="254251"/>
              <a:ext cx="8846622" cy="1302313"/>
            </a:xfrm>
            <a:prstGeom prst="rect">
              <a:avLst/>
            </a:prstGeom>
          </p:spPr>
          <p:txBody>
            <a:bodyPr lIns="0" tIns="0" rIns="0" bIns="0" rtlCol="0" anchor="t">
              <a:spAutoFit/>
            </a:bodyPr>
            <a:lstStyle/>
            <a:p>
              <a:pPr algn="ctr">
                <a:lnSpc>
                  <a:spcPts val="2637"/>
                </a:lnSpc>
              </a:pPr>
              <a:r>
                <a:rPr lang="en-US" sz="1884">
                  <a:solidFill>
                    <a:srgbClr val="000000"/>
                  </a:solidFill>
                  <a:latin typeface="Inter"/>
                  <a:ea typeface="Inter"/>
                  <a:cs typeface="Inter"/>
                  <a:sym typeface="Inter"/>
                </a:rPr>
                <a:t>Crea una sottoscrizione che permette di ascoltare eventi asincroni che possono generare messaggi per l’applicazione</a:t>
              </a:r>
            </a:p>
          </p:txBody>
        </p:sp>
      </p:grpSp>
      <p:sp>
        <p:nvSpPr>
          <p:cNvPr id="13" name="Freeform 13"/>
          <p:cNvSpPr/>
          <p:nvPr/>
        </p:nvSpPr>
        <p:spPr>
          <a:xfrm>
            <a:off x="14037879" y="1024678"/>
            <a:ext cx="1533525" cy="1533525"/>
          </a:xfrm>
          <a:custGeom>
            <a:avLst/>
            <a:gdLst/>
            <a:ahLst/>
            <a:cxnLst/>
            <a:rect l="l" t="t" r="r" b="b"/>
            <a:pathLst>
              <a:path w="1533525" h="1533525">
                <a:moveTo>
                  <a:pt x="0" y="0"/>
                </a:moveTo>
                <a:lnTo>
                  <a:pt x="1533525" y="0"/>
                </a:lnTo>
                <a:lnTo>
                  <a:pt x="1533525" y="1533525"/>
                </a:lnTo>
                <a:lnTo>
                  <a:pt x="0" y="15335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33890" y="3559761"/>
            <a:ext cx="3676562" cy="3676562"/>
          </a:xfrm>
          <a:custGeom>
            <a:avLst/>
            <a:gdLst/>
            <a:ahLst/>
            <a:cxnLst/>
            <a:rect l="l" t="t" r="r" b="b"/>
            <a:pathLst>
              <a:path w="3676562" h="3676562">
                <a:moveTo>
                  <a:pt x="0" y="0"/>
                </a:moveTo>
                <a:lnTo>
                  <a:pt x="3676561" y="0"/>
                </a:lnTo>
                <a:lnTo>
                  <a:pt x="3676561" y="3676562"/>
                </a:lnTo>
                <a:lnTo>
                  <a:pt x="0" y="3676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11242782" y="2705100"/>
            <a:ext cx="4067705" cy="2728838"/>
          </a:xfrm>
          <a:custGeom>
            <a:avLst/>
            <a:gdLst/>
            <a:ahLst/>
            <a:cxnLst/>
            <a:rect l="l" t="t" r="r" b="b"/>
            <a:pathLst>
              <a:path w="4067705" h="2728838">
                <a:moveTo>
                  <a:pt x="0" y="0"/>
                </a:moveTo>
                <a:lnTo>
                  <a:pt x="4067705" y="0"/>
                </a:lnTo>
                <a:lnTo>
                  <a:pt x="4067705" y="2728837"/>
                </a:lnTo>
                <a:lnTo>
                  <a:pt x="0" y="27288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w="133350" cap="rnd">
            <a:solidFill>
              <a:srgbClr val="9976FF"/>
            </a:solidFill>
            <a:prstDash val="solid"/>
            <a:round/>
          </a:ln>
        </p:spPr>
        <p:txBody>
          <a:bodyPr/>
          <a:lstStyle/>
          <a:p>
            <a:endParaRPr lang="it-IT"/>
          </a:p>
        </p:txBody>
      </p:sp>
      <p:sp>
        <p:nvSpPr>
          <p:cNvPr id="4" name="TextBox 4"/>
          <p:cNvSpPr txBox="1"/>
          <p:nvPr/>
        </p:nvSpPr>
        <p:spPr>
          <a:xfrm>
            <a:off x="1590563" y="3571875"/>
            <a:ext cx="10461808" cy="3143250"/>
          </a:xfrm>
          <a:prstGeom prst="rect">
            <a:avLst/>
          </a:prstGeom>
        </p:spPr>
        <p:txBody>
          <a:bodyPr lIns="0" tIns="0" rIns="0" bIns="0" rtlCol="0" anchor="t">
            <a:spAutoFit/>
          </a:bodyPr>
          <a:lstStyle/>
          <a:p>
            <a:pPr algn="l">
              <a:lnSpc>
                <a:spcPts val="8279"/>
              </a:lnSpc>
            </a:pPr>
            <a:r>
              <a:rPr lang="en-US" sz="6899" b="1">
                <a:solidFill>
                  <a:srgbClr val="000000"/>
                </a:solidFill>
                <a:latin typeface="Inter Bold"/>
                <a:ea typeface="Inter Bold"/>
                <a:cs typeface="Inter Bold"/>
                <a:sym typeface="Inter Bold"/>
              </a:rPr>
              <a:t>Meccanismo di riconoscimento delle forme</a:t>
            </a:r>
          </a:p>
        </p:txBody>
      </p:sp>
      <p:sp>
        <p:nvSpPr>
          <p:cNvPr id="5" name="Freeform 5"/>
          <p:cNvSpPr/>
          <p:nvPr/>
        </p:nvSpPr>
        <p:spPr>
          <a:xfrm>
            <a:off x="11242782" y="6074703"/>
            <a:ext cx="4449971" cy="291271"/>
          </a:xfrm>
          <a:custGeom>
            <a:avLst/>
            <a:gdLst/>
            <a:ahLst/>
            <a:cxnLst/>
            <a:rect l="l" t="t" r="r" b="b"/>
            <a:pathLst>
              <a:path w="4449971" h="291271">
                <a:moveTo>
                  <a:pt x="0" y="0"/>
                </a:moveTo>
                <a:lnTo>
                  <a:pt x="4449970" y="0"/>
                </a:lnTo>
                <a:lnTo>
                  <a:pt x="4449970" y="291270"/>
                </a:lnTo>
                <a:lnTo>
                  <a:pt x="0" y="2912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5172378" y="833777"/>
            <a:ext cx="12243340" cy="8660351"/>
            <a:chOff x="0" y="0"/>
            <a:chExt cx="1149074" cy="812800"/>
          </a:xfrm>
        </p:grpSpPr>
        <p:sp>
          <p:nvSpPr>
            <p:cNvPr id="3" name="Freeform 3"/>
            <p:cNvSpPr/>
            <p:nvPr/>
          </p:nvSpPr>
          <p:spPr>
            <a:xfrm>
              <a:off x="0" y="0"/>
              <a:ext cx="1149074" cy="812800"/>
            </a:xfrm>
            <a:custGeom>
              <a:avLst/>
              <a:gdLst/>
              <a:ahLst/>
              <a:cxnLst/>
              <a:rect l="l" t="t" r="r" b="b"/>
              <a:pathLst>
                <a:path w="1149074" h="812800">
                  <a:moveTo>
                    <a:pt x="14544" y="0"/>
                  </a:moveTo>
                  <a:lnTo>
                    <a:pt x="1134531" y="0"/>
                  </a:lnTo>
                  <a:cubicBezTo>
                    <a:pt x="1142563" y="0"/>
                    <a:pt x="1149074" y="6511"/>
                    <a:pt x="1149074" y="14544"/>
                  </a:cubicBezTo>
                  <a:lnTo>
                    <a:pt x="1149074" y="798256"/>
                  </a:lnTo>
                  <a:cubicBezTo>
                    <a:pt x="1149074" y="802113"/>
                    <a:pt x="1147542" y="805813"/>
                    <a:pt x="1144815" y="808540"/>
                  </a:cubicBezTo>
                  <a:cubicBezTo>
                    <a:pt x="1142087" y="811268"/>
                    <a:pt x="1138388" y="812800"/>
                    <a:pt x="1134531" y="812800"/>
                  </a:cubicBezTo>
                  <a:lnTo>
                    <a:pt x="14544" y="812800"/>
                  </a:lnTo>
                  <a:cubicBezTo>
                    <a:pt x="10687" y="812800"/>
                    <a:pt x="6987" y="811268"/>
                    <a:pt x="4260" y="808540"/>
                  </a:cubicBezTo>
                  <a:cubicBezTo>
                    <a:pt x="1532" y="805813"/>
                    <a:pt x="0" y="802113"/>
                    <a:pt x="0" y="798256"/>
                  </a:cubicBezTo>
                  <a:lnTo>
                    <a:pt x="0" y="14544"/>
                  </a:lnTo>
                  <a:cubicBezTo>
                    <a:pt x="0" y="10687"/>
                    <a:pt x="1532" y="6987"/>
                    <a:pt x="4260" y="4260"/>
                  </a:cubicBezTo>
                  <a:cubicBezTo>
                    <a:pt x="6987" y="1532"/>
                    <a:pt x="10687" y="0"/>
                    <a:pt x="14544" y="0"/>
                  </a:cubicBezTo>
                  <a:close/>
                </a:path>
              </a:pathLst>
            </a:custGeom>
            <a:blipFill>
              <a:blip r:embed="rId3"/>
              <a:stretch>
                <a:fillRect l="-226" r="-226"/>
              </a:stretch>
            </a:blipFill>
          </p:spPr>
          <p:txBody>
            <a:bodyPr/>
            <a:lstStyle/>
            <a:p>
              <a:endParaRPr lang="it-IT"/>
            </a:p>
          </p:txBody>
        </p:sp>
      </p:grpSp>
      <p:sp>
        <p:nvSpPr>
          <p:cNvPr id="4" name="TextBox 4"/>
          <p:cNvSpPr txBox="1"/>
          <p:nvPr/>
        </p:nvSpPr>
        <p:spPr>
          <a:xfrm>
            <a:off x="1028700" y="1028700"/>
            <a:ext cx="3861504" cy="2042027"/>
          </a:xfrm>
          <a:prstGeom prst="rect">
            <a:avLst/>
          </a:prstGeom>
        </p:spPr>
        <p:txBody>
          <a:bodyPr lIns="0" tIns="0" rIns="0" bIns="0" rtlCol="0" anchor="t">
            <a:spAutoFit/>
          </a:bodyPr>
          <a:lstStyle/>
          <a:p>
            <a:pPr algn="l">
              <a:lnSpc>
                <a:spcPts val="8143"/>
              </a:lnSpc>
            </a:pPr>
            <a:r>
              <a:rPr lang="en-US" sz="6785" b="1">
                <a:solidFill>
                  <a:srgbClr val="CB6CE6"/>
                </a:solidFill>
                <a:latin typeface="Inter Bold"/>
                <a:ea typeface="Inter Bold"/>
                <a:cs typeface="Inter Bold"/>
                <a:sym typeface="Inter Bold"/>
              </a:rPr>
              <a:t>Estratto Main</a:t>
            </a:r>
          </a:p>
        </p:txBody>
      </p:sp>
      <p:sp>
        <p:nvSpPr>
          <p:cNvPr id="5" name="TextBox 5"/>
          <p:cNvSpPr txBox="1"/>
          <p:nvPr/>
        </p:nvSpPr>
        <p:spPr>
          <a:xfrm>
            <a:off x="1028700" y="4543783"/>
            <a:ext cx="3861504" cy="1161334"/>
          </a:xfrm>
          <a:prstGeom prst="rect">
            <a:avLst/>
          </a:prstGeom>
        </p:spPr>
        <p:txBody>
          <a:bodyPr lIns="0" tIns="0" rIns="0" bIns="0" rtlCol="0" anchor="t">
            <a:spAutoFit/>
          </a:bodyPr>
          <a:lstStyle/>
          <a:p>
            <a:pPr marL="354207" lvl="1" indent="-177103" algn="l">
              <a:lnSpc>
                <a:spcPts val="2296"/>
              </a:lnSpc>
              <a:buFont typeface="Arial"/>
              <a:buChar char="•"/>
            </a:pPr>
            <a:r>
              <a:rPr lang="en-US" sz="1640">
                <a:solidFill>
                  <a:srgbClr val="000000"/>
                </a:solidFill>
                <a:latin typeface="Inter"/>
                <a:ea typeface="Inter"/>
                <a:cs typeface="Inter"/>
                <a:sym typeface="Inter"/>
              </a:rPr>
              <a:t>Acquisizione parametri di base</a:t>
            </a:r>
          </a:p>
          <a:p>
            <a:pPr marL="354207" lvl="1" indent="-177103" algn="l">
              <a:lnSpc>
                <a:spcPts val="2296"/>
              </a:lnSpc>
              <a:buFont typeface="Arial"/>
              <a:buChar char="•"/>
            </a:pPr>
            <a:r>
              <a:rPr lang="en-US" sz="1640">
                <a:solidFill>
                  <a:srgbClr val="000000"/>
                </a:solidFill>
                <a:latin typeface="Inter"/>
                <a:ea typeface="Inter"/>
                <a:cs typeface="Inter"/>
                <a:sym typeface="Inter"/>
              </a:rPr>
              <a:t>Loop</a:t>
            </a:r>
          </a:p>
          <a:p>
            <a:pPr marL="354207" lvl="1" indent="-177103" algn="l">
              <a:lnSpc>
                <a:spcPts val="2296"/>
              </a:lnSpc>
              <a:buFont typeface="Arial"/>
              <a:buChar char="•"/>
            </a:pPr>
            <a:r>
              <a:rPr lang="en-US" sz="1640">
                <a:solidFill>
                  <a:srgbClr val="000000"/>
                </a:solidFill>
                <a:latin typeface="Inter"/>
                <a:ea typeface="Inter"/>
                <a:cs typeface="Inter"/>
                <a:sym typeface="Inter"/>
              </a:rPr>
              <a:t>Funzione di riconoscimento</a:t>
            </a:r>
          </a:p>
          <a:p>
            <a:pPr marL="354207" lvl="1" indent="-177104" algn="l">
              <a:lnSpc>
                <a:spcPts val="2296"/>
              </a:lnSpc>
              <a:buFont typeface="Arial"/>
              <a:buChar char="•"/>
            </a:pPr>
            <a:r>
              <a:rPr lang="en-US" sz="1640">
                <a:solidFill>
                  <a:srgbClr val="000000"/>
                </a:solidFill>
                <a:latin typeface="Inter"/>
                <a:ea typeface="Inter"/>
                <a:cs typeface="Inter"/>
                <a:sym typeface="Inter"/>
              </a:rPr>
              <a:t>Esecuzione del Backup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50050" y="1409652"/>
            <a:ext cx="7634223" cy="7848648"/>
            <a:chOff x="0" y="0"/>
            <a:chExt cx="721596" cy="741863"/>
          </a:xfrm>
        </p:grpSpPr>
        <p:sp>
          <p:nvSpPr>
            <p:cNvPr id="3" name="Freeform 3"/>
            <p:cNvSpPr/>
            <p:nvPr/>
          </p:nvSpPr>
          <p:spPr>
            <a:xfrm>
              <a:off x="0" y="0"/>
              <a:ext cx="721596" cy="741863"/>
            </a:xfrm>
            <a:custGeom>
              <a:avLst/>
              <a:gdLst/>
              <a:ahLst/>
              <a:cxnLst/>
              <a:rect l="l" t="t" r="r" b="b"/>
              <a:pathLst>
                <a:path w="721596" h="741863">
                  <a:moveTo>
                    <a:pt x="23324" y="0"/>
                  </a:moveTo>
                  <a:lnTo>
                    <a:pt x="698271" y="0"/>
                  </a:lnTo>
                  <a:cubicBezTo>
                    <a:pt x="704457" y="0"/>
                    <a:pt x="710390" y="2457"/>
                    <a:pt x="714764" y="6832"/>
                  </a:cubicBezTo>
                  <a:cubicBezTo>
                    <a:pt x="719138" y="11206"/>
                    <a:pt x="721596" y="17138"/>
                    <a:pt x="721596" y="23324"/>
                  </a:cubicBezTo>
                  <a:lnTo>
                    <a:pt x="721596" y="718539"/>
                  </a:lnTo>
                  <a:cubicBezTo>
                    <a:pt x="721596" y="724725"/>
                    <a:pt x="719138" y="730657"/>
                    <a:pt x="714764" y="735032"/>
                  </a:cubicBezTo>
                  <a:cubicBezTo>
                    <a:pt x="710390" y="739406"/>
                    <a:pt x="704457" y="741863"/>
                    <a:pt x="698271" y="741863"/>
                  </a:cubicBezTo>
                  <a:lnTo>
                    <a:pt x="23324" y="741863"/>
                  </a:lnTo>
                  <a:cubicBezTo>
                    <a:pt x="17138" y="741863"/>
                    <a:pt x="11206" y="739406"/>
                    <a:pt x="6832" y="735032"/>
                  </a:cubicBezTo>
                  <a:cubicBezTo>
                    <a:pt x="2457" y="730657"/>
                    <a:pt x="0" y="724725"/>
                    <a:pt x="0" y="718539"/>
                  </a:cubicBezTo>
                  <a:lnTo>
                    <a:pt x="0" y="23324"/>
                  </a:lnTo>
                  <a:cubicBezTo>
                    <a:pt x="0" y="17138"/>
                    <a:pt x="2457" y="11206"/>
                    <a:pt x="6832" y="6832"/>
                  </a:cubicBezTo>
                  <a:cubicBezTo>
                    <a:pt x="11206" y="2457"/>
                    <a:pt x="17138" y="0"/>
                    <a:pt x="23324" y="0"/>
                  </a:cubicBezTo>
                  <a:close/>
                </a:path>
              </a:pathLst>
            </a:custGeom>
            <a:blipFill>
              <a:blip r:embed="rId3"/>
              <a:stretch>
                <a:fillRect l="-505" t="-375" r="-7626" b="-8156"/>
              </a:stretch>
            </a:blipFill>
          </p:spPr>
          <p:txBody>
            <a:bodyPr/>
            <a:lstStyle/>
            <a:p>
              <a:endParaRPr lang="it-IT"/>
            </a:p>
          </p:txBody>
        </p:sp>
      </p:grpSp>
      <p:sp>
        <p:nvSpPr>
          <p:cNvPr id="4" name="TextBox 4"/>
          <p:cNvSpPr txBox="1"/>
          <p:nvPr/>
        </p:nvSpPr>
        <p:spPr>
          <a:xfrm>
            <a:off x="1239820" y="1162050"/>
            <a:ext cx="7287375" cy="884555"/>
          </a:xfrm>
          <a:prstGeom prst="rect">
            <a:avLst/>
          </a:prstGeom>
        </p:spPr>
        <p:txBody>
          <a:bodyPr lIns="0" tIns="0" rIns="0" bIns="0" rtlCol="0" anchor="t">
            <a:spAutoFit/>
          </a:bodyPr>
          <a:lstStyle/>
          <a:p>
            <a:pPr algn="l">
              <a:lnSpc>
                <a:spcPts val="6699"/>
              </a:lnSpc>
            </a:pPr>
            <a:r>
              <a:rPr lang="en-US" sz="6699" spc="-66">
                <a:solidFill>
                  <a:srgbClr val="9976FF"/>
                </a:solidFill>
                <a:latin typeface="Inter"/>
                <a:ea typeface="Inter"/>
                <a:cs typeface="Inter"/>
                <a:sym typeface="Inter"/>
              </a:rPr>
              <a:t>Movimenti Mouse</a:t>
            </a:r>
          </a:p>
        </p:txBody>
      </p:sp>
      <p:grpSp>
        <p:nvGrpSpPr>
          <p:cNvPr id="5" name="Group 5"/>
          <p:cNvGrpSpPr/>
          <p:nvPr/>
        </p:nvGrpSpPr>
        <p:grpSpPr>
          <a:xfrm>
            <a:off x="1239820" y="2460299"/>
            <a:ext cx="7543297" cy="767123"/>
            <a:chOff x="0" y="0"/>
            <a:chExt cx="10057729" cy="1022831"/>
          </a:xfrm>
        </p:grpSpPr>
        <p:grpSp>
          <p:nvGrpSpPr>
            <p:cNvPr id="6" name="Group 6"/>
            <p:cNvGrpSpPr/>
            <p:nvPr/>
          </p:nvGrpSpPr>
          <p:grpSpPr>
            <a:xfrm>
              <a:off x="0" y="0"/>
              <a:ext cx="10057729" cy="1022831"/>
              <a:chOff x="0" y="0"/>
              <a:chExt cx="6659233" cy="677217"/>
            </a:xfrm>
          </p:grpSpPr>
          <p:sp>
            <p:nvSpPr>
              <p:cNvPr id="7" name="Freeform 7"/>
              <p:cNvSpPr/>
              <p:nvPr/>
            </p:nvSpPr>
            <p:spPr>
              <a:xfrm>
                <a:off x="0" y="0"/>
                <a:ext cx="6659234" cy="677217"/>
              </a:xfrm>
              <a:custGeom>
                <a:avLst/>
                <a:gdLst/>
                <a:ahLst/>
                <a:cxnLst/>
                <a:rect l="l" t="t" r="r" b="b"/>
                <a:pathLst>
                  <a:path w="6659234" h="677217">
                    <a:moveTo>
                      <a:pt x="6534773" y="677217"/>
                    </a:moveTo>
                    <a:lnTo>
                      <a:pt x="124460" y="677217"/>
                    </a:lnTo>
                    <a:cubicBezTo>
                      <a:pt x="55880" y="677217"/>
                      <a:pt x="0" y="621337"/>
                      <a:pt x="0" y="552757"/>
                    </a:cubicBezTo>
                    <a:lnTo>
                      <a:pt x="0" y="124460"/>
                    </a:lnTo>
                    <a:cubicBezTo>
                      <a:pt x="0" y="55880"/>
                      <a:pt x="55880" y="0"/>
                      <a:pt x="124460" y="0"/>
                    </a:cubicBezTo>
                    <a:lnTo>
                      <a:pt x="6534774" y="0"/>
                    </a:lnTo>
                    <a:cubicBezTo>
                      <a:pt x="6603354" y="0"/>
                      <a:pt x="6659234" y="55880"/>
                      <a:pt x="6659234" y="124460"/>
                    </a:cubicBezTo>
                    <a:lnTo>
                      <a:pt x="6659234" y="552757"/>
                    </a:lnTo>
                    <a:cubicBezTo>
                      <a:pt x="6659234" y="621337"/>
                      <a:pt x="6603354" y="677217"/>
                      <a:pt x="6534774" y="677217"/>
                    </a:cubicBezTo>
                    <a:close/>
                  </a:path>
                </a:pathLst>
              </a:custGeom>
              <a:solidFill>
                <a:srgbClr val="F1F1F1">
                  <a:alpha val="63922"/>
                </a:srgbClr>
              </a:solidFill>
            </p:spPr>
            <p:txBody>
              <a:bodyPr/>
              <a:lstStyle/>
              <a:p>
                <a:endParaRPr lang="it-IT"/>
              </a:p>
            </p:txBody>
          </p:sp>
        </p:grpSp>
        <p:sp>
          <p:nvSpPr>
            <p:cNvPr id="8" name="TextBox 8"/>
            <p:cNvSpPr txBox="1"/>
            <p:nvPr/>
          </p:nvSpPr>
          <p:spPr>
            <a:xfrm>
              <a:off x="333503" y="262707"/>
              <a:ext cx="9390724" cy="449792"/>
            </a:xfrm>
            <a:prstGeom prst="rect">
              <a:avLst/>
            </a:prstGeom>
          </p:spPr>
          <p:txBody>
            <a:bodyPr lIns="0" tIns="0" rIns="0" bIns="0" rtlCol="0" anchor="t">
              <a:spAutoFit/>
            </a:bodyPr>
            <a:lstStyle/>
            <a:p>
              <a:pPr algn="ctr">
                <a:lnSpc>
                  <a:spcPts val="2800"/>
                </a:lnSpc>
              </a:pPr>
              <a:r>
                <a:rPr lang="en-US" sz="2000">
                  <a:solidFill>
                    <a:srgbClr val="000000"/>
                  </a:solidFill>
                  <a:latin typeface="Inter"/>
                  <a:ea typeface="Inter"/>
                  <a:cs typeface="Inter"/>
                  <a:sym typeface="Inter"/>
                </a:rPr>
                <a:t>Thread per l’ascolto degli eventi del mouse</a:t>
              </a:r>
            </a:p>
          </p:txBody>
        </p:sp>
      </p:grpSp>
      <p:grpSp>
        <p:nvGrpSpPr>
          <p:cNvPr id="9" name="Group 9"/>
          <p:cNvGrpSpPr/>
          <p:nvPr/>
        </p:nvGrpSpPr>
        <p:grpSpPr>
          <a:xfrm>
            <a:off x="945905" y="3552565"/>
            <a:ext cx="8198095" cy="691558"/>
            <a:chOff x="0" y="0"/>
            <a:chExt cx="10930793" cy="922077"/>
          </a:xfrm>
        </p:grpSpPr>
        <p:grpSp>
          <p:nvGrpSpPr>
            <p:cNvPr id="10" name="Group 10"/>
            <p:cNvGrpSpPr/>
            <p:nvPr/>
          </p:nvGrpSpPr>
          <p:grpSpPr>
            <a:xfrm>
              <a:off x="0" y="0"/>
              <a:ext cx="10930793" cy="922077"/>
              <a:chOff x="0" y="0"/>
              <a:chExt cx="7237290" cy="660400"/>
            </a:xfrm>
          </p:grpSpPr>
          <p:sp>
            <p:nvSpPr>
              <p:cNvPr id="11" name="Freeform 11"/>
              <p:cNvSpPr/>
              <p:nvPr/>
            </p:nvSpPr>
            <p:spPr>
              <a:xfrm>
                <a:off x="0" y="0"/>
                <a:ext cx="7237290" cy="660400"/>
              </a:xfrm>
              <a:custGeom>
                <a:avLst/>
                <a:gdLst/>
                <a:ahLst/>
                <a:cxnLst/>
                <a:rect l="l" t="t" r="r" b="b"/>
                <a:pathLst>
                  <a:path w="7237290" h="660400">
                    <a:moveTo>
                      <a:pt x="7112829" y="660400"/>
                    </a:moveTo>
                    <a:lnTo>
                      <a:pt x="124460" y="660400"/>
                    </a:lnTo>
                    <a:cubicBezTo>
                      <a:pt x="55880" y="660400"/>
                      <a:pt x="0" y="604520"/>
                      <a:pt x="0" y="535940"/>
                    </a:cubicBezTo>
                    <a:lnTo>
                      <a:pt x="0" y="124460"/>
                    </a:lnTo>
                    <a:cubicBezTo>
                      <a:pt x="0" y="55880"/>
                      <a:pt x="55880" y="0"/>
                      <a:pt x="124460" y="0"/>
                    </a:cubicBezTo>
                    <a:lnTo>
                      <a:pt x="7112830" y="0"/>
                    </a:lnTo>
                    <a:cubicBezTo>
                      <a:pt x="7181410" y="0"/>
                      <a:pt x="7237290" y="55880"/>
                      <a:pt x="7237290" y="124460"/>
                    </a:cubicBezTo>
                    <a:lnTo>
                      <a:pt x="7237290" y="535940"/>
                    </a:lnTo>
                    <a:cubicBezTo>
                      <a:pt x="7237290" y="604520"/>
                      <a:pt x="7181410" y="660400"/>
                      <a:pt x="7112830" y="660400"/>
                    </a:cubicBezTo>
                    <a:close/>
                  </a:path>
                </a:pathLst>
              </a:custGeom>
              <a:solidFill>
                <a:srgbClr val="F1F1F1">
                  <a:alpha val="63922"/>
                </a:srgbClr>
              </a:solidFill>
            </p:spPr>
            <p:txBody>
              <a:bodyPr/>
              <a:lstStyle/>
              <a:p>
                <a:endParaRPr lang="it-IT"/>
              </a:p>
            </p:txBody>
          </p:sp>
        </p:grpSp>
        <p:sp>
          <p:nvSpPr>
            <p:cNvPr id="12" name="TextBox 12"/>
            <p:cNvSpPr txBox="1"/>
            <p:nvPr/>
          </p:nvSpPr>
          <p:spPr>
            <a:xfrm>
              <a:off x="362453" y="212330"/>
              <a:ext cx="10205888" cy="449791"/>
            </a:xfrm>
            <a:prstGeom prst="rect">
              <a:avLst/>
            </a:prstGeom>
          </p:spPr>
          <p:txBody>
            <a:bodyPr lIns="0" tIns="0" rIns="0" bIns="0" rtlCol="0" anchor="t">
              <a:spAutoFit/>
            </a:bodyPr>
            <a:lstStyle/>
            <a:p>
              <a:pPr algn="ctr">
                <a:lnSpc>
                  <a:spcPts val="2800"/>
                </a:lnSpc>
              </a:pPr>
              <a:r>
                <a:rPr lang="en-US" sz="2000">
                  <a:solidFill>
                    <a:srgbClr val="000000"/>
                  </a:solidFill>
                  <a:latin typeface="Inter"/>
                  <a:ea typeface="Inter"/>
                  <a:cs typeface="Inter"/>
                  <a:sym typeface="Inter"/>
                </a:rPr>
                <a:t>Chiamata alla funzione di riconoscimento</a:t>
              </a:r>
            </a:p>
          </p:txBody>
        </p:sp>
      </p:grpSp>
      <p:grpSp>
        <p:nvGrpSpPr>
          <p:cNvPr id="13" name="Group 13"/>
          <p:cNvGrpSpPr/>
          <p:nvPr/>
        </p:nvGrpSpPr>
        <p:grpSpPr>
          <a:xfrm>
            <a:off x="1239820" y="4567973"/>
            <a:ext cx="7543297" cy="1043983"/>
            <a:chOff x="0" y="0"/>
            <a:chExt cx="10057729" cy="1391977"/>
          </a:xfrm>
        </p:grpSpPr>
        <p:grpSp>
          <p:nvGrpSpPr>
            <p:cNvPr id="14" name="Group 14"/>
            <p:cNvGrpSpPr/>
            <p:nvPr/>
          </p:nvGrpSpPr>
          <p:grpSpPr>
            <a:xfrm>
              <a:off x="0" y="0"/>
              <a:ext cx="10057729" cy="1391977"/>
              <a:chOff x="0" y="0"/>
              <a:chExt cx="6659233" cy="921630"/>
            </a:xfrm>
          </p:grpSpPr>
          <p:sp>
            <p:nvSpPr>
              <p:cNvPr id="15" name="Freeform 15"/>
              <p:cNvSpPr/>
              <p:nvPr/>
            </p:nvSpPr>
            <p:spPr>
              <a:xfrm>
                <a:off x="0" y="0"/>
                <a:ext cx="6659234" cy="921630"/>
              </a:xfrm>
              <a:custGeom>
                <a:avLst/>
                <a:gdLst/>
                <a:ahLst/>
                <a:cxnLst/>
                <a:rect l="l" t="t" r="r" b="b"/>
                <a:pathLst>
                  <a:path w="6659234" h="921630">
                    <a:moveTo>
                      <a:pt x="6534773" y="921630"/>
                    </a:moveTo>
                    <a:lnTo>
                      <a:pt x="124460" y="921630"/>
                    </a:lnTo>
                    <a:cubicBezTo>
                      <a:pt x="55880" y="921630"/>
                      <a:pt x="0" y="865750"/>
                      <a:pt x="0" y="797169"/>
                    </a:cubicBezTo>
                    <a:lnTo>
                      <a:pt x="0" y="124460"/>
                    </a:lnTo>
                    <a:cubicBezTo>
                      <a:pt x="0" y="55880"/>
                      <a:pt x="55880" y="0"/>
                      <a:pt x="124460" y="0"/>
                    </a:cubicBezTo>
                    <a:lnTo>
                      <a:pt x="6534774" y="0"/>
                    </a:lnTo>
                    <a:cubicBezTo>
                      <a:pt x="6603354" y="0"/>
                      <a:pt x="6659234" y="55880"/>
                      <a:pt x="6659234" y="124460"/>
                    </a:cubicBezTo>
                    <a:lnTo>
                      <a:pt x="6659234" y="797170"/>
                    </a:lnTo>
                    <a:cubicBezTo>
                      <a:pt x="6659234" y="865750"/>
                      <a:pt x="6603354" y="921630"/>
                      <a:pt x="6534774" y="921630"/>
                    </a:cubicBezTo>
                    <a:close/>
                  </a:path>
                </a:pathLst>
              </a:custGeom>
              <a:solidFill>
                <a:srgbClr val="F1F1F1">
                  <a:alpha val="63922"/>
                </a:srgbClr>
              </a:solidFill>
            </p:spPr>
            <p:txBody>
              <a:bodyPr/>
              <a:lstStyle/>
              <a:p>
                <a:endParaRPr lang="it-IT"/>
              </a:p>
            </p:txBody>
          </p:sp>
        </p:grpSp>
        <p:sp>
          <p:nvSpPr>
            <p:cNvPr id="16" name="TextBox 16"/>
            <p:cNvSpPr txBox="1"/>
            <p:nvPr/>
          </p:nvSpPr>
          <p:spPr>
            <a:xfrm>
              <a:off x="333503" y="212330"/>
              <a:ext cx="9390724" cy="919691"/>
            </a:xfrm>
            <a:prstGeom prst="rect">
              <a:avLst/>
            </a:prstGeom>
          </p:spPr>
          <p:txBody>
            <a:bodyPr lIns="0" tIns="0" rIns="0" bIns="0" rtlCol="0" anchor="t">
              <a:spAutoFit/>
            </a:bodyPr>
            <a:lstStyle/>
            <a:p>
              <a:pPr algn="ctr">
                <a:lnSpc>
                  <a:spcPts val="2800"/>
                </a:lnSpc>
              </a:pPr>
              <a:r>
                <a:rPr lang="en-US" sz="2000">
                  <a:solidFill>
                    <a:srgbClr val="000000"/>
                  </a:solidFill>
                  <a:latin typeface="Inter"/>
                  <a:ea typeface="Inter"/>
                  <a:cs typeface="Inter"/>
                  <a:sym typeface="Inter"/>
                </a:rPr>
                <a:t>Funzione custom a seconda dei parametri specificati nella GUI</a:t>
              </a:r>
            </a:p>
          </p:txBody>
        </p:sp>
      </p:grpSp>
      <p:grpSp>
        <p:nvGrpSpPr>
          <p:cNvPr id="17" name="Group 17"/>
          <p:cNvGrpSpPr/>
          <p:nvPr/>
        </p:nvGrpSpPr>
        <p:grpSpPr>
          <a:xfrm>
            <a:off x="1239820" y="5935806"/>
            <a:ext cx="7543297" cy="1043983"/>
            <a:chOff x="0" y="0"/>
            <a:chExt cx="10057729" cy="1391977"/>
          </a:xfrm>
        </p:grpSpPr>
        <p:grpSp>
          <p:nvGrpSpPr>
            <p:cNvPr id="18" name="Group 18"/>
            <p:cNvGrpSpPr/>
            <p:nvPr/>
          </p:nvGrpSpPr>
          <p:grpSpPr>
            <a:xfrm>
              <a:off x="0" y="0"/>
              <a:ext cx="10057729" cy="1391977"/>
              <a:chOff x="0" y="0"/>
              <a:chExt cx="6659233" cy="921630"/>
            </a:xfrm>
          </p:grpSpPr>
          <p:sp>
            <p:nvSpPr>
              <p:cNvPr id="19" name="Freeform 19"/>
              <p:cNvSpPr/>
              <p:nvPr/>
            </p:nvSpPr>
            <p:spPr>
              <a:xfrm>
                <a:off x="0" y="0"/>
                <a:ext cx="6659234" cy="921630"/>
              </a:xfrm>
              <a:custGeom>
                <a:avLst/>
                <a:gdLst/>
                <a:ahLst/>
                <a:cxnLst/>
                <a:rect l="l" t="t" r="r" b="b"/>
                <a:pathLst>
                  <a:path w="6659234" h="921630">
                    <a:moveTo>
                      <a:pt x="6534773" y="921630"/>
                    </a:moveTo>
                    <a:lnTo>
                      <a:pt x="124460" y="921630"/>
                    </a:lnTo>
                    <a:cubicBezTo>
                      <a:pt x="55880" y="921630"/>
                      <a:pt x="0" y="865750"/>
                      <a:pt x="0" y="797169"/>
                    </a:cubicBezTo>
                    <a:lnTo>
                      <a:pt x="0" y="124460"/>
                    </a:lnTo>
                    <a:cubicBezTo>
                      <a:pt x="0" y="55880"/>
                      <a:pt x="55880" y="0"/>
                      <a:pt x="124460" y="0"/>
                    </a:cubicBezTo>
                    <a:lnTo>
                      <a:pt x="6534774" y="0"/>
                    </a:lnTo>
                    <a:cubicBezTo>
                      <a:pt x="6603354" y="0"/>
                      <a:pt x="6659234" y="55880"/>
                      <a:pt x="6659234" y="124460"/>
                    </a:cubicBezTo>
                    <a:lnTo>
                      <a:pt x="6659234" y="797170"/>
                    </a:lnTo>
                    <a:cubicBezTo>
                      <a:pt x="6659234" y="865750"/>
                      <a:pt x="6603354" y="921630"/>
                      <a:pt x="6534774" y="921630"/>
                    </a:cubicBezTo>
                    <a:close/>
                  </a:path>
                </a:pathLst>
              </a:custGeom>
              <a:solidFill>
                <a:srgbClr val="F1F1F1">
                  <a:alpha val="63922"/>
                </a:srgbClr>
              </a:solidFill>
            </p:spPr>
            <p:txBody>
              <a:bodyPr/>
              <a:lstStyle/>
              <a:p>
                <a:endParaRPr lang="it-IT"/>
              </a:p>
            </p:txBody>
          </p:sp>
        </p:grpSp>
        <p:sp>
          <p:nvSpPr>
            <p:cNvPr id="20" name="TextBox 20"/>
            <p:cNvSpPr txBox="1"/>
            <p:nvPr/>
          </p:nvSpPr>
          <p:spPr>
            <a:xfrm>
              <a:off x="333503" y="212330"/>
              <a:ext cx="9390724" cy="919691"/>
            </a:xfrm>
            <a:prstGeom prst="rect">
              <a:avLst/>
            </a:prstGeom>
          </p:spPr>
          <p:txBody>
            <a:bodyPr lIns="0" tIns="0" rIns="0" bIns="0" rtlCol="0" anchor="t">
              <a:spAutoFit/>
            </a:bodyPr>
            <a:lstStyle/>
            <a:p>
              <a:pPr algn="ctr">
                <a:lnSpc>
                  <a:spcPts val="2800"/>
                </a:lnSpc>
              </a:pPr>
              <a:r>
                <a:rPr lang="en-US" sz="2000">
                  <a:solidFill>
                    <a:srgbClr val="000000"/>
                  </a:solidFill>
                  <a:latin typeface="Inter"/>
                  <a:ea typeface="Inter"/>
                  <a:cs typeface="Inter"/>
                  <a:sym typeface="Inter"/>
                </a:rPr>
                <a:t>In caso positivo parte la funzione per l’esecuzione del backup</a:t>
              </a:r>
            </a:p>
          </p:txBody>
        </p:sp>
      </p:grpSp>
      <p:grpSp>
        <p:nvGrpSpPr>
          <p:cNvPr id="21" name="Group 21"/>
          <p:cNvGrpSpPr/>
          <p:nvPr/>
        </p:nvGrpSpPr>
        <p:grpSpPr>
          <a:xfrm>
            <a:off x="1239820" y="7303639"/>
            <a:ext cx="7543297" cy="1463083"/>
            <a:chOff x="0" y="0"/>
            <a:chExt cx="10057729" cy="1950777"/>
          </a:xfrm>
        </p:grpSpPr>
        <p:grpSp>
          <p:nvGrpSpPr>
            <p:cNvPr id="22" name="Group 22"/>
            <p:cNvGrpSpPr/>
            <p:nvPr/>
          </p:nvGrpSpPr>
          <p:grpSpPr>
            <a:xfrm>
              <a:off x="0" y="0"/>
              <a:ext cx="10057729" cy="1950777"/>
              <a:chOff x="0" y="0"/>
              <a:chExt cx="6659233" cy="1291612"/>
            </a:xfrm>
          </p:grpSpPr>
          <p:sp>
            <p:nvSpPr>
              <p:cNvPr id="23" name="Freeform 23"/>
              <p:cNvSpPr/>
              <p:nvPr/>
            </p:nvSpPr>
            <p:spPr>
              <a:xfrm>
                <a:off x="0" y="0"/>
                <a:ext cx="6659234" cy="1291612"/>
              </a:xfrm>
              <a:custGeom>
                <a:avLst/>
                <a:gdLst/>
                <a:ahLst/>
                <a:cxnLst/>
                <a:rect l="l" t="t" r="r" b="b"/>
                <a:pathLst>
                  <a:path w="6659234" h="1291612">
                    <a:moveTo>
                      <a:pt x="6534773" y="1291612"/>
                    </a:moveTo>
                    <a:lnTo>
                      <a:pt x="124460" y="1291612"/>
                    </a:lnTo>
                    <a:cubicBezTo>
                      <a:pt x="55880" y="1291612"/>
                      <a:pt x="0" y="1235732"/>
                      <a:pt x="0" y="1167152"/>
                    </a:cubicBezTo>
                    <a:lnTo>
                      <a:pt x="0" y="124460"/>
                    </a:lnTo>
                    <a:cubicBezTo>
                      <a:pt x="0" y="55880"/>
                      <a:pt x="55880" y="0"/>
                      <a:pt x="124460" y="0"/>
                    </a:cubicBezTo>
                    <a:lnTo>
                      <a:pt x="6534774" y="0"/>
                    </a:lnTo>
                    <a:cubicBezTo>
                      <a:pt x="6603354" y="0"/>
                      <a:pt x="6659234" y="55880"/>
                      <a:pt x="6659234" y="124460"/>
                    </a:cubicBezTo>
                    <a:lnTo>
                      <a:pt x="6659234" y="1167152"/>
                    </a:lnTo>
                    <a:cubicBezTo>
                      <a:pt x="6659234" y="1235732"/>
                      <a:pt x="6603354" y="1291612"/>
                      <a:pt x="6534774" y="1291612"/>
                    </a:cubicBezTo>
                    <a:close/>
                  </a:path>
                </a:pathLst>
              </a:custGeom>
              <a:solidFill>
                <a:srgbClr val="F1F1F1">
                  <a:alpha val="63922"/>
                </a:srgbClr>
              </a:solidFill>
            </p:spPr>
            <p:txBody>
              <a:bodyPr/>
              <a:lstStyle/>
              <a:p>
                <a:endParaRPr lang="it-IT"/>
              </a:p>
            </p:txBody>
          </p:sp>
        </p:grpSp>
        <p:sp>
          <p:nvSpPr>
            <p:cNvPr id="24" name="TextBox 24"/>
            <p:cNvSpPr txBox="1"/>
            <p:nvPr/>
          </p:nvSpPr>
          <p:spPr>
            <a:xfrm>
              <a:off x="333503" y="491730"/>
              <a:ext cx="9390724" cy="919691"/>
            </a:xfrm>
            <a:prstGeom prst="rect">
              <a:avLst/>
            </a:prstGeom>
          </p:spPr>
          <p:txBody>
            <a:bodyPr lIns="0" tIns="0" rIns="0" bIns="0" rtlCol="0" anchor="t">
              <a:spAutoFit/>
            </a:bodyPr>
            <a:lstStyle/>
            <a:p>
              <a:pPr algn="ctr">
                <a:lnSpc>
                  <a:spcPts val="2800"/>
                </a:lnSpc>
              </a:pPr>
              <a:r>
                <a:rPr lang="en-US" sz="2000">
                  <a:solidFill>
                    <a:srgbClr val="000000"/>
                  </a:solidFill>
                  <a:latin typeface="Inter"/>
                  <a:ea typeface="Inter"/>
                  <a:cs typeface="Inter"/>
                  <a:sym typeface="Inter"/>
                </a:rPr>
                <a:t>Segnalazioni acustiche acute (in caso positivo) o gravi (in caso di errore, timeout)</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8245908" y="2134115"/>
            <a:ext cx="9013392" cy="6018770"/>
            <a:chOff x="0" y="0"/>
            <a:chExt cx="1217206" cy="812800"/>
          </a:xfrm>
        </p:grpSpPr>
        <p:sp>
          <p:nvSpPr>
            <p:cNvPr id="3" name="Freeform 3"/>
            <p:cNvSpPr/>
            <p:nvPr/>
          </p:nvSpPr>
          <p:spPr>
            <a:xfrm>
              <a:off x="0" y="0"/>
              <a:ext cx="1217206" cy="812800"/>
            </a:xfrm>
            <a:custGeom>
              <a:avLst/>
              <a:gdLst/>
              <a:ahLst/>
              <a:cxnLst/>
              <a:rect l="l" t="t" r="r" b="b"/>
              <a:pathLst>
                <a:path w="1217206" h="812800">
                  <a:moveTo>
                    <a:pt x="19756" y="0"/>
                  </a:moveTo>
                  <a:lnTo>
                    <a:pt x="1197451" y="0"/>
                  </a:lnTo>
                  <a:cubicBezTo>
                    <a:pt x="1208362" y="0"/>
                    <a:pt x="1217206" y="8845"/>
                    <a:pt x="1217206" y="19756"/>
                  </a:cubicBezTo>
                  <a:lnTo>
                    <a:pt x="1217206" y="793044"/>
                  </a:lnTo>
                  <a:cubicBezTo>
                    <a:pt x="1217206" y="803955"/>
                    <a:pt x="1208362" y="812800"/>
                    <a:pt x="1197451" y="812800"/>
                  </a:cubicBezTo>
                  <a:lnTo>
                    <a:pt x="19756" y="812800"/>
                  </a:lnTo>
                  <a:cubicBezTo>
                    <a:pt x="8845" y="812800"/>
                    <a:pt x="0" y="803955"/>
                    <a:pt x="0" y="793044"/>
                  </a:cubicBezTo>
                  <a:lnTo>
                    <a:pt x="0" y="19756"/>
                  </a:lnTo>
                  <a:cubicBezTo>
                    <a:pt x="0" y="8845"/>
                    <a:pt x="8845" y="0"/>
                    <a:pt x="19756" y="0"/>
                  </a:cubicBezTo>
                  <a:close/>
                </a:path>
              </a:pathLst>
            </a:custGeom>
            <a:blipFill>
              <a:blip r:embed="rId3"/>
              <a:stretch>
                <a:fillRect l="-2768" r="-2768"/>
              </a:stretch>
            </a:blipFill>
          </p:spPr>
          <p:txBody>
            <a:bodyPr/>
            <a:lstStyle/>
            <a:p>
              <a:endParaRPr lang="it-IT"/>
            </a:p>
          </p:txBody>
        </p:sp>
      </p:grpSp>
      <p:grpSp>
        <p:nvGrpSpPr>
          <p:cNvPr id="4" name="Group 4"/>
          <p:cNvGrpSpPr/>
          <p:nvPr/>
        </p:nvGrpSpPr>
        <p:grpSpPr>
          <a:xfrm>
            <a:off x="1028700" y="1028700"/>
            <a:ext cx="6860801" cy="2179706"/>
            <a:chOff x="0" y="0"/>
            <a:chExt cx="9147734" cy="2906274"/>
          </a:xfrm>
        </p:grpSpPr>
        <p:sp>
          <p:nvSpPr>
            <p:cNvPr id="5" name="TextBox 5"/>
            <p:cNvSpPr txBox="1"/>
            <p:nvPr/>
          </p:nvSpPr>
          <p:spPr>
            <a:xfrm>
              <a:off x="0" y="118533"/>
              <a:ext cx="9147734" cy="1231900"/>
            </a:xfrm>
            <a:prstGeom prst="rect">
              <a:avLst/>
            </a:prstGeom>
          </p:spPr>
          <p:txBody>
            <a:bodyPr lIns="0" tIns="0" rIns="0" bIns="0" rtlCol="0" anchor="t">
              <a:spAutoFit/>
            </a:bodyPr>
            <a:lstStyle/>
            <a:p>
              <a:pPr algn="l">
                <a:lnSpc>
                  <a:spcPts val="7320"/>
                </a:lnSpc>
              </a:pPr>
              <a:r>
                <a:rPr lang="en-US" sz="6100">
                  <a:solidFill>
                    <a:srgbClr val="000000"/>
                  </a:solidFill>
                  <a:latin typeface="Inter"/>
                  <a:ea typeface="Inter"/>
                  <a:cs typeface="Inter"/>
                  <a:sym typeface="Inter"/>
                </a:rPr>
                <a:t>Funzione Backup</a:t>
              </a:r>
            </a:p>
          </p:txBody>
        </p:sp>
        <p:sp>
          <p:nvSpPr>
            <p:cNvPr id="6" name="TextBox 6"/>
            <p:cNvSpPr txBox="1"/>
            <p:nvPr/>
          </p:nvSpPr>
          <p:spPr>
            <a:xfrm>
              <a:off x="0" y="2283551"/>
              <a:ext cx="4224297" cy="622723"/>
            </a:xfrm>
            <a:prstGeom prst="rect">
              <a:avLst/>
            </a:prstGeom>
          </p:spPr>
          <p:txBody>
            <a:bodyPr lIns="0" tIns="0" rIns="0" bIns="0" rtlCol="0" anchor="t">
              <a:spAutoFit/>
            </a:bodyPr>
            <a:lstStyle/>
            <a:p>
              <a:pPr algn="l">
                <a:lnSpc>
                  <a:spcPts val="3919"/>
                </a:lnSpc>
              </a:pPr>
              <a:endParaRPr/>
            </a:p>
          </p:txBody>
        </p:sp>
      </p:grpSp>
      <p:grpSp>
        <p:nvGrpSpPr>
          <p:cNvPr id="7" name="Group 7"/>
          <p:cNvGrpSpPr/>
          <p:nvPr/>
        </p:nvGrpSpPr>
        <p:grpSpPr>
          <a:xfrm>
            <a:off x="1028700" y="2742264"/>
            <a:ext cx="6530926" cy="1084623"/>
            <a:chOff x="0" y="0"/>
            <a:chExt cx="8707901" cy="1446164"/>
          </a:xfrm>
        </p:grpSpPr>
        <p:grpSp>
          <p:nvGrpSpPr>
            <p:cNvPr id="8" name="Group 8"/>
            <p:cNvGrpSpPr/>
            <p:nvPr/>
          </p:nvGrpSpPr>
          <p:grpSpPr>
            <a:xfrm>
              <a:off x="0" y="0"/>
              <a:ext cx="8707901" cy="1446164"/>
              <a:chOff x="0" y="0"/>
              <a:chExt cx="5765511" cy="957507"/>
            </a:xfrm>
          </p:grpSpPr>
          <p:sp>
            <p:nvSpPr>
              <p:cNvPr id="9" name="Freeform 9"/>
              <p:cNvSpPr/>
              <p:nvPr/>
            </p:nvSpPr>
            <p:spPr>
              <a:xfrm>
                <a:off x="0" y="0"/>
                <a:ext cx="5765511" cy="957507"/>
              </a:xfrm>
              <a:custGeom>
                <a:avLst/>
                <a:gdLst/>
                <a:ahLst/>
                <a:cxnLst/>
                <a:rect l="l" t="t" r="r" b="b"/>
                <a:pathLst>
                  <a:path w="5765511" h="957507">
                    <a:moveTo>
                      <a:pt x="5641051" y="957507"/>
                    </a:moveTo>
                    <a:lnTo>
                      <a:pt x="124460" y="957507"/>
                    </a:lnTo>
                    <a:cubicBezTo>
                      <a:pt x="55880" y="957507"/>
                      <a:pt x="0" y="901627"/>
                      <a:pt x="0" y="833047"/>
                    </a:cubicBezTo>
                    <a:lnTo>
                      <a:pt x="0" y="124460"/>
                    </a:lnTo>
                    <a:cubicBezTo>
                      <a:pt x="0" y="55880"/>
                      <a:pt x="55880" y="0"/>
                      <a:pt x="124460" y="0"/>
                    </a:cubicBezTo>
                    <a:lnTo>
                      <a:pt x="5641051" y="0"/>
                    </a:lnTo>
                    <a:cubicBezTo>
                      <a:pt x="5709631" y="0"/>
                      <a:pt x="5765511" y="55880"/>
                      <a:pt x="5765511" y="124460"/>
                    </a:cubicBezTo>
                    <a:lnTo>
                      <a:pt x="5765511" y="833047"/>
                    </a:lnTo>
                    <a:cubicBezTo>
                      <a:pt x="5765511" y="901627"/>
                      <a:pt x="5709631" y="957507"/>
                      <a:pt x="5641051" y="957507"/>
                    </a:cubicBezTo>
                    <a:close/>
                  </a:path>
                </a:pathLst>
              </a:custGeom>
              <a:solidFill>
                <a:srgbClr val="D9D9D9">
                  <a:alpha val="63922"/>
                </a:srgbClr>
              </a:solidFill>
            </p:spPr>
            <p:txBody>
              <a:bodyPr/>
              <a:lstStyle/>
              <a:p>
                <a:endParaRPr lang="it-IT"/>
              </a:p>
            </p:txBody>
          </p:sp>
        </p:grpSp>
        <p:sp>
          <p:nvSpPr>
            <p:cNvPr id="10" name="TextBox 10"/>
            <p:cNvSpPr txBox="1"/>
            <p:nvPr/>
          </p:nvSpPr>
          <p:spPr>
            <a:xfrm>
              <a:off x="288744" y="272232"/>
              <a:ext cx="8130413" cy="863600"/>
            </a:xfrm>
            <a:prstGeom prst="rect">
              <a:avLst/>
            </a:prstGeom>
          </p:spPr>
          <p:txBody>
            <a:bodyPr lIns="0" tIns="0" rIns="0" bIns="0" rtlCol="0" anchor="t">
              <a:spAutoFit/>
            </a:bodyPr>
            <a:lstStyle/>
            <a:p>
              <a:pPr algn="ctr">
                <a:lnSpc>
                  <a:spcPts val="2625"/>
                </a:lnSpc>
              </a:pPr>
              <a:r>
                <a:rPr lang="en-US" sz="1875">
                  <a:solidFill>
                    <a:srgbClr val="000000"/>
                  </a:solidFill>
                  <a:latin typeface="Inter"/>
                  <a:ea typeface="Inter"/>
                  <a:cs typeface="Inter"/>
                  <a:sym typeface="Inter"/>
                </a:rPr>
                <a:t>Controlli preliminari (drive selezionato esistente, filtri attivi sul backup)</a:t>
              </a:r>
            </a:p>
          </p:txBody>
        </p:sp>
      </p:grpSp>
      <p:grpSp>
        <p:nvGrpSpPr>
          <p:cNvPr id="11" name="Group 11"/>
          <p:cNvGrpSpPr/>
          <p:nvPr/>
        </p:nvGrpSpPr>
        <p:grpSpPr>
          <a:xfrm>
            <a:off x="1028700" y="4186705"/>
            <a:ext cx="6530926" cy="1167173"/>
            <a:chOff x="0" y="0"/>
            <a:chExt cx="8707901" cy="1556231"/>
          </a:xfrm>
        </p:grpSpPr>
        <p:grpSp>
          <p:nvGrpSpPr>
            <p:cNvPr id="12" name="Group 12"/>
            <p:cNvGrpSpPr/>
            <p:nvPr/>
          </p:nvGrpSpPr>
          <p:grpSpPr>
            <a:xfrm>
              <a:off x="0" y="0"/>
              <a:ext cx="8707901" cy="1556231"/>
              <a:chOff x="0" y="0"/>
              <a:chExt cx="5765511" cy="1030382"/>
            </a:xfrm>
          </p:grpSpPr>
          <p:sp>
            <p:nvSpPr>
              <p:cNvPr id="13" name="Freeform 13"/>
              <p:cNvSpPr/>
              <p:nvPr/>
            </p:nvSpPr>
            <p:spPr>
              <a:xfrm>
                <a:off x="0" y="0"/>
                <a:ext cx="5765511" cy="1030382"/>
              </a:xfrm>
              <a:custGeom>
                <a:avLst/>
                <a:gdLst/>
                <a:ahLst/>
                <a:cxnLst/>
                <a:rect l="l" t="t" r="r" b="b"/>
                <a:pathLst>
                  <a:path w="5765511" h="1030382">
                    <a:moveTo>
                      <a:pt x="5641051" y="1030382"/>
                    </a:moveTo>
                    <a:lnTo>
                      <a:pt x="124460" y="1030382"/>
                    </a:lnTo>
                    <a:cubicBezTo>
                      <a:pt x="55880" y="1030382"/>
                      <a:pt x="0" y="974502"/>
                      <a:pt x="0" y="905922"/>
                    </a:cubicBezTo>
                    <a:lnTo>
                      <a:pt x="0" y="124460"/>
                    </a:lnTo>
                    <a:cubicBezTo>
                      <a:pt x="0" y="55880"/>
                      <a:pt x="55880" y="0"/>
                      <a:pt x="124460" y="0"/>
                    </a:cubicBezTo>
                    <a:lnTo>
                      <a:pt x="5641051" y="0"/>
                    </a:lnTo>
                    <a:cubicBezTo>
                      <a:pt x="5709631" y="0"/>
                      <a:pt x="5765511" y="55880"/>
                      <a:pt x="5765511" y="124460"/>
                    </a:cubicBezTo>
                    <a:lnTo>
                      <a:pt x="5765511" y="905922"/>
                    </a:lnTo>
                    <a:cubicBezTo>
                      <a:pt x="5765511" y="974502"/>
                      <a:pt x="5709631" y="1030382"/>
                      <a:pt x="5641051" y="1030382"/>
                    </a:cubicBezTo>
                    <a:close/>
                  </a:path>
                </a:pathLst>
              </a:custGeom>
              <a:solidFill>
                <a:srgbClr val="D9D9D9">
                  <a:alpha val="63922"/>
                </a:srgbClr>
              </a:solidFill>
            </p:spPr>
            <p:txBody>
              <a:bodyPr/>
              <a:lstStyle/>
              <a:p>
                <a:endParaRPr lang="it-IT"/>
              </a:p>
            </p:txBody>
          </p:sp>
        </p:grpSp>
        <p:sp>
          <p:nvSpPr>
            <p:cNvPr id="14" name="TextBox 14"/>
            <p:cNvSpPr txBox="1"/>
            <p:nvPr/>
          </p:nvSpPr>
          <p:spPr>
            <a:xfrm>
              <a:off x="288744" y="212330"/>
              <a:ext cx="8130413" cy="108394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Copia dei dati presenti nella cartella sorgente</a:t>
              </a:r>
            </a:p>
          </p:txBody>
        </p:sp>
      </p:grpSp>
      <p:grpSp>
        <p:nvGrpSpPr>
          <p:cNvPr id="15" name="Group 15"/>
          <p:cNvGrpSpPr/>
          <p:nvPr/>
        </p:nvGrpSpPr>
        <p:grpSpPr>
          <a:xfrm>
            <a:off x="1028700" y="5715828"/>
            <a:ext cx="6530926" cy="748073"/>
            <a:chOff x="0" y="0"/>
            <a:chExt cx="8707901" cy="997431"/>
          </a:xfrm>
        </p:grpSpPr>
        <p:grpSp>
          <p:nvGrpSpPr>
            <p:cNvPr id="16" name="Group 16"/>
            <p:cNvGrpSpPr/>
            <p:nvPr/>
          </p:nvGrpSpPr>
          <p:grpSpPr>
            <a:xfrm>
              <a:off x="0" y="0"/>
              <a:ext cx="8707901" cy="997431"/>
              <a:chOff x="0" y="0"/>
              <a:chExt cx="5765511" cy="660400"/>
            </a:xfrm>
          </p:grpSpPr>
          <p:sp>
            <p:nvSpPr>
              <p:cNvPr id="17" name="Freeform 17"/>
              <p:cNvSpPr/>
              <p:nvPr/>
            </p:nvSpPr>
            <p:spPr>
              <a:xfrm>
                <a:off x="0" y="0"/>
                <a:ext cx="5765511" cy="660400"/>
              </a:xfrm>
              <a:custGeom>
                <a:avLst/>
                <a:gdLst/>
                <a:ahLst/>
                <a:cxnLst/>
                <a:rect l="l" t="t" r="r" b="b"/>
                <a:pathLst>
                  <a:path w="5765511" h="660400">
                    <a:moveTo>
                      <a:pt x="5641051" y="660400"/>
                    </a:moveTo>
                    <a:lnTo>
                      <a:pt x="124460" y="660400"/>
                    </a:lnTo>
                    <a:cubicBezTo>
                      <a:pt x="55880" y="660400"/>
                      <a:pt x="0" y="604520"/>
                      <a:pt x="0" y="535940"/>
                    </a:cubicBezTo>
                    <a:lnTo>
                      <a:pt x="0" y="124460"/>
                    </a:lnTo>
                    <a:cubicBezTo>
                      <a:pt x="0" y="55880"/>
                      <a:pt x="55880" y="0"/>
                      <a:pt x="124460" y="0"/>
                    </a:cubicBezTo>
                    <a:lnTo>
                      <a:pt x="5641051" y="0"/>
                    </a:lnTo>
                    <a:cubicBezTo>
                      <a:pt x="5709631" y="0"/>
                      <a:pt x="5765511" y="55880"/>
                      <a:pt x="5765511" y="124460"/>
                    </a:cubicBezTo>
                    <a:lnTo>
                      <a:pt x="5765511" y="535940"/>
                    </a:lnTo>
                    <a:cubicBezTo>
                      <a:pt x="5765511" y="604520"/>
                      <a:pt x="5709631" y="660400"/>
                      <a:pt x="5641051" y="660400"/>
                    </a:cubicBezTo>
                    <a:close/>
                  </a:path>
                </a:pathLst>
              </a:custGeom>
              <a:solidFill>
                <a:srgbClr val="D9D9D9">
                  <a:alpha val="63922"/>
                </a:srgbClr>
              </a:solidFill>
            </p:spPr>
            <p:txBody>
              <a:bodyPr/>
              <a:lstStyle/>
              <a:p>
                <a:endParaRPr lang="it-IT"/>
              </a:p>
            </p:txBody>
          </p:sp>
        </p:grpSp>
        <p:sp>
          <p:nvSpPr>
            <p:cNvPr id="18" name="TextBox 18"/>
            <p:cNvSpPr txBox="1"/>
            <p:nvPr/>
          </p:nvSpPr>
          <p:spPr>
            <a:xfrm>
              <a:off x="288744" y="212330"/>
              <a:ext cx="8130413" cy="52514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Creazione di un file di report</a:t>
              </a:r>
            </a:p>
          </p:txBody>
        </p:sp>
      </p:grpSp>
      <p:grpSp>
        <p:nvGrpSpPr>
          <p:cNvPr id="19" name="Group 19"/>
          <p:cNvGrpSpPr/>
          <p:nvPr/>
        </p:nvGrpSpPr>
        <p:grpSpPr>
          <a:xfrm>
            <a:off x="1028700" y="6825851"/>
            <a:ext cx="6530926" cy="748073"/>
            <a:chOff x="0" y="0"/>
            <a:chExt cx="8707901" cy="997431"/>
          </a:xfrm>
        </p:grpSpPr>
        <p:grpSp>
          <p:nvGrpSpPr>
            <p:cNvPr id="20" name="Group 20"/>
            <p:cNvGrpSpPr/>
            <p:nvPr/>
          </p:nvGrpSpPr>
          <p:grpSpPr>
            <a:xfrm>
              <a:off x="0" y="0"/>
              <a:ext cx="8707901" cy="997431"/>
              <a:chOff x="0" y="0"/>
              <a:chExt cx="5765511" cy="660400"/>
            </a:xfrm>
          </p:grpSpPr>
          <p:sp>
            <p:nvSpPr>
              <p:cNvPr id="21" name="Freeform 21"/>
              <p:cNvSpPr/>
              <p:nvPr/>
            </p:nvSpPr>
            <p:spPr>
              <a:xfrm>
                <a:off x="0" y="0"/>
                <a:ext cx="5765511" cy="660400"/>
              </a:xfrm>
              <a:custGeom>
                <a:avLst/>
                <a:gdLst/>
                <a:ahLst/>
                <a:cxnLst/>
                <a:rect l="l" t="t" r="r" b="b"/>
                <a:pathLst>
                  <a:path w="5765511" h="660400">
                    <a:moveTo>
                      <a:pt x="5641051" y="660400"/>
                    </a:moveTo>
                    <a:lnTo>
                      <a:pt x="124460" y="660400"/>
                    </a:lnTo>
                    <a:cubicBezTo>
                      <a:pt x="55880" y="660400"/>
                      <a:pt x="0" y="604520"/>
                      <a:pt x="0" y="535940"/>
                    </a:cubicBezTo>
                    <a:lnTo>
                      <a:pt x="0" y="124460"/>
                    </a:lnTo>
                    <a:cubicBezTo>
                      <a:pt x="0" y="55880"/>
                      <a:pt x="55880" y="0"/>
                      <a:pt x="124460" y="0"/>
                    </a:cubicBezTo>
                    <a:lnTo>
                      <a:pt x="5641051" y="0"/>
                    </a:lnTo>
                    <a:cubicBezTo>
                      <a:pt x="5709631" y="0"/>
                      <a:pt x="5765511" y="55880"/>
                      <a:pt x="5765511" y="124460"/>
                    </a:cubicBezTo>
                    <a:lnTo>
                      <a:pt x="5765511" y="535940"/>
                    </a:lnTo>
                    <a:cubicBezTo>
                      <a:pt x="5765511" y="604520"/>
                      <a:pt x="5709631" y="660400"/>
                      <a:pt x="5641051" y="660400"/>
                    </a:cubicBezTo>
                    <a:close/>
                  </a:path>
                </a:pathLst>
              </a:custGeom>
              <a:solidFill>
                <a:srgbClr val="D9D9D9">
                  <a:alpha val="63922"/>
                </a:srgbClr>
              </a:solidFill>
            </p:spPr>
            <p:txBody>
              <a:bodyPr/>
              <a:lstStyle/>
              <a:p>
                <a:endParaRPr lang="it-IT"/>
              </a:p>
            </p:txBody>
          </p:sp>
        </p:grpSp>
        <p:sp>
          <p:nvSpPr>
            <p:cNvPr id="22" name="TextBox 22"/>
            <p:cNvSpPr txBox="1"/>
            <p:nvPr/>
          </p:nvSpPr>
          <p:spPr>
            <a:xfrm>
              <a:off x="288744" y="212330"/>
              <a:ext cx="8130413" cy="52514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Segnalazione acustica al termine</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443064"/>
            <a:ext cx="6530926" cy="1084623"/>
            <a:chOff x="0" y="0"/>
            <a:chExt cx="8707901" cy="1446164"/>
          </a:xfrm>
        </p:grpSpPr>
        <p:grpSp>
          <p:nvGrpSpPr>
            <p:cNvPr id="3" name="Group 3"/>
            <p:cNvGrpSpPr/>
            <p:nvPr/>
          </p:nvGrpSpPr>
          <p:grpSpPr>
            <a:xfrm>
              <a:off x="0" y="0"/>
              <a:ext cx="8707901" cy="1446164"/>
              <a:chOff x="0" y="0"/>
              <a:chExt cx="5765511" cy="957507"/>
            </a:xfrm>
          </p:grpSpPr>
          <p:sp>
            <p:nvSpPr>
              <p:cNvPr id="4" name="Freeform 4"/>
              <p:cNvSpPr/>
              <p:nvPr/>
            </p:nvSpPr>
            <p:spPr>
              <a:xfrm>
                <a:off x="0" y="0"/>
                <a:ext cx="5765511" cy="957507"/>
              </a:xfrm>
              <a:custGeom>
                <a:avLst/>
                <a:gdLst/>
                <a:ahLst/>
                <a:cxnLst/>
                <a:rect l="l" t="t" r="r" b="b"/>
                <a:pathLst>
                  <a:path w="5765511" h="957507">
                    <a:moveTo>
                      <a:pt x="5641051" y="957507"/>
                    </a:moveTo>
                    <a:lnTo>
                      <a:pt x="124460" y="957507"/>
                    </a:lnTo>
                    <a:cubicBezTo>
                      <a:pt x="55880" y="957507"/>
                      <a:pt x="0" y="901627"/>
                      <a:pt x="0" y="833047"/>
                    </a:cubicBezTo>
                    <a:lnTo>
                      <a:pt x="0" y="124460"/>
                    </a:lnTo>
                    <a:cubicBezTo>
                      <a:pt x="0" y="55880"/>
                      <a:pt x="55880" y="0"/>
                      <a:pt x="124460" y="0"/>
                    </a:cubicBezTo>
                    <a:lnTo>
                      <a:pt x="5641051" y="0"/>
                    </a:lnTo>
                    <a:cubicBezTo>
                      <a:pt x="5709631" y="0"/>
                      <a:pt x="5765511" y="55880"/>
                      <a:pt x="5765511" y="124460"/>
                    </a:cubicBezTo>
                    <a:lnTo>
                      <a:pt x="5765511" y="833047"/>
                    </a:lnTo>
                    <a:cubicBezTo>
                      <a:pt x="5765511" y="901627"/>
                      <a:pt x="5709631" y="957507"/>
                      <a:pt x="5641051" y="957507"/>
                    </a:cubicBezTo>
                    <a:close/>
                  </a:path>
                </a:pathLst>
              </a:custGeom>
              <a:solidFill>
                <a:srgbClr val="F1F1F1">
                  <a:alpha val="63922"/>
                </a:srgbClr>
              </a:solidFill>
            </p:spPr>
            <p:txBody>
              <a:bodyPr/>
              <a:lstStyle/>
              <a:p>
                <a:endParaRPr lang="it-IT"/>
              </a:p>
            </p:txBody>
          </p:sp>
        </p:grpSp>
        <p:sp>
          <p:nvSpPr>
            <p:cNvPr id="5" name="TextBox 5"/>
            <p:cNvSpPr txBox="1"/>
            <p:nvPr/>
          </p:nvSpPr>
          <p:spPr>
            <a:xfrm>
              <a:off x="288744" y="272232"/>
              <a:ext cx="8130413" cy="863600"/>
            </a:xfrm>
            <a:prstGeom prst="rect">
              <a:avLst/>
            </a:prstGeom>
          </p:spPr>
          <p:txBody>
            <a:bodyPr lIns="0" tIns="0" rIns="0" bIns="0" rtlCol="0" anchor="t">
              <a:spAutoFit/>
            </a:bodyPr>
            <a:lstStyle/>
            <a:p>
              <a:pPr algn="ctr">
                <a:lnSpc>
                  <a:spcPts val="2625"/>
                </a:lnSpc>
              </a:pPr>
              <a:r>
                <a:rPr lang="en-US" sz="1875">
                  <a:solidFill>
                    <a:srgbClr val="000000"/>
                  </a:solidFill>
                  <a:latin typeface="Inter"/>
                  <a:ea typeface="Inter"/>
                  <a:cs typeface="Inter"/>
                  <a:sym typeface="Inter"/>
                </a:rPr>
                <a:t> 1. Ticker viene creato per inviare un segnale ogni 120 secondi</a:t>
              </a:r>
            </a:p>
          </p:txBody>
        </p:sp>
      </p:grpSp>
      <p:grpSp>
        <p:nvGrpSpPr>
          <p:cNvPr id="6" name="Group 6"/>
          <p:cNvGrpSpPr/>
          <p:nvPr/>
        </p:nvGrpSpPr>
        <p:grpSpPr>
          <a:xfrm>
            <a:off x="1028700" y="3735037"/>
            <a:ext cx="6530926" cy="748073"/>
            <a:chOff x="0" y="0"/>
            <a:chExt cx="8707901" cy="997431"/>
          </a:xfrm>
        </p:grpSpPr>
        <p:grpSp>
          <p:nvGrpSpPr>
            <p:cNvPr id="7" name="Group 7"/>
            <p:cNvGrpSpPr/>
            <p:nvPr/>
          </p:nvGrpSpPr>
          <p:grpSpPr>
            <a:xfrm>
              <a:off x="0" y="0"/>
              <a:ext cx="8707901" cy="997431"/>
              <a:chOff x="0" y="0"/>
              <a:chExt cx="5765511" cy="660400"/>
            </a:xfrm>
          </p:grpSpPr>
          <p:sp>
            <p:nvSpPr>
              <p:cNvPr id="8" name="Freeform 8"/>
              <p:cNvSpPr/>
              <p:nvPr/>
            </p:nvSpPr>
            <p:spPr>
              <a:xfrm>
                <a:off x="0" y="0"/>
                <a:ext cx="5765511" cy="660400"/>
              </a:xfrm>
              <a:custGeom>
                <a:avLst/>
                <a:gdLst/>
                <a:ahLst/>
                <a:cxnLst/>
                <a:rect l="l" t="t" r="r" b="b"/>
                <a:pathLst>
                  <a:path w="5765511" h="660400">
                    <a:moveTo>
                      <a:pt x="5641051" y="660400"/>
                    </a:moveTo>
                    <a:lnTo>
                      <a:pt x="124460" y="660400"/>
                    </a:lnTo>
                    <a:cubicBezTo>
                      <a:pt x="55880" y="660400"/>
                      <a:pt x="0" y="604520"/>
                      <a:pt x="0" y="535940"/>
                    </a:cubicBezTo>
                    <a:lnTo>
                      <a:pt x="0" y="124460"/>
                    </a:lnTo>
                    <a:cubicBezTo>
                      <a:pt x="0" y="55880"/>
                      <a:pt x="55880" y="0"/>
                      <a:pt x="124460" y="0"/>
                    </a:cubicBezTo>
                    <a:lnTo>
                      <a:pt x="5641051" y="0"/>
                    </a:lnTo>
                    <a:cubicBezTo>
                      <a:pt x="5709631" y="0"/>
                      <a:pt x="5765511" y="55880"/>
                      <a:pt x="5765511" y="124460"/>
                    </a:cubicBezTo>
                    <a:lnTo>
                      <a:pt x="5765511" y="535940"/>
                    </a:lnTo>
                    <a:cubicBezTo>
                      <a:pt x="5765511" y="604520"/>
                      <a:pt x="5709631" y="660400"/>
                      <a:pt x="5641051" y="660400"/>
                    </a:cubicBezTo>
                    <a:close/>
                  </a:path>
                </a:pathLst>
              </a:custGeom>
              <a:solidFill>
                <a:srgbClr val="F1F1F1">
                  <a:alpha val="63922"/>
                </a:srgbClr>
              </a:solidFill>
            </p:spPr>
            <p:txBody>
              <a:bodyPr/>
              <a:lstStyle/>
              <a:p>
                <a:endParaRPr lang="it-IT"/>
              </a:p>
            </p:txBody>
          </p:sp>
        </p:grpSp>
        <p:sp>
          <p:nvSpPr>
            <p:cNvPr id="9" name="TextBox 9"/>
            <p:cNvSpPr txBox="1"/>
            <p:nvPr/>
          </p:nvSpPr>
          <p:spPr>
            <a:xfrm>
              <a:off x="288744" y="212330"/>
              <a:ext cx="8130413" cy="52514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2. Acquisizione PID main process</a:t>
              </a:r>
            </a:p>
          </p:txBody>
        </p:sp>
      </p:grpSp>
      <p:grpSp>
        <p:nvGrpSpPr>
          <p:cNvPr id="10" name="Group 10"/>
          <p:cNvGrpSpPr/>
          <p:nvPr/>
        </p:nvGrpSpPr>
        <p:grpSpPr>
          <a:xfrm>
            <a:off x="1028700" y="4858735"/>
            <a:ext cx="6530926" cy="748073"/>
            <a:chOff x="0" y="0"/>
            <a:chExt cx="8707901" cy="997431"/>
          </a:xfrm>
        </p:grpSpPr>
        <p:grpSp>
          <p:nvGrpSpPr>
            <p:cNvPr id="11" name="Group 11"/>
            <p:cNvGrpSpPr/>
            <p:nvPr/>
          </p:nvGrpSpPr>
          <p:grpSpPr>
            <a:xfrm>
              <a:off x="0" y="0"/>
              <a:ext cx="8707901" cy="997431"/>
              <a:chOff x="0" y="0"/>
              <a:chExt cx="5765511" cy="660400"/>
            </a:xfrm>
          </p:grpSpPr>
          <p:sp>
            <p:nvSpPr>
              <p:cNvPr id="12" name="Freeform 12"/>
              <p:cNvSpPr/>
              <p:nvPr/>
            </p:nvSpPr>
            <p:spPr>
              <a:xfrm>
                <a:off x="0" y="0"/>
                <a:ext cx="5765511" cy="660400"/>
              </a:xfrm>
              <a:custGeom>
                <a:avLst/>
                <a:gdLst/>
                <a:ahLst/>
                <a:cxnLst/>
                <a:rect l="l" t="t" r="r" b="b"/>
                <a:pathLst>
                  <a:path w="5765511" h="660400">
                    <a:moveTo>
                      <a:pt x="5641051" y="660400"/>
                    </a:moveTo>
                    <a:lnTo>
                      <a:pt x="124460" y="660400"/>
                    </a:lnTo>
                    <a:cubicBezTo>
                      <a:pt x="55880" y="660400"/>
                      <a:pt x="0" y="604520"/>
                      <a:pt x="0" y="535940"/>
                    </a:cubicBezTo>
                    <a:lnTo>
                      <a:pt x="0" y="124460"/>
                    </a:lnTo>
                    <a:cubicBezTo>
                      <a:pt x="0" y="55880"/>
                      <a:pt x="55880" y="0"/>
                      <a:pt x="124460" y="0"/>
                    </a:cubicBezTo>
                    <a:lnTo>
                      <a:pt x="5641051" y="0"/>
                    </a:lnTo>
                    <a:cubicBezTo>
                      <a:pt x="5709631" y="0"/>
                      <a:pt x="5765511" y="55880"/>
                      <a:pt x="5765511" y="124460"/>
                    </a:cubicBezTo>
                    <a:lnTo>
                      <a:pt x="5765511" y="535940"/>
                    </a:lnTo>
                    <a:cubicBezTo>
                      <a:pt x="5765511" y="604520"/>
                      <a:pt x="5709631" y="660400"/>
                      <a:pt x="5641051" y="660400"/>
                    </a:cubicBezTo>
                    <a:close/>
                  </a:path>
                </a:pathLst>
              </a:custGeom>
              <a:solidFill>
                <a:srgbClr val="F1F1F1">
                  <a:alpha val="63922"/>
                </a:srgbClr>
              </a:solidFill>
            </p:spPr>
            <p:txBody>
              <a:bodyPr/>
              <a:lstStyle/>
              <a:p>
                <a:endParaRPr lang="it-IT"/>
              </a:p>
            </p:txBody>
          </p:sp>
        </p:grpSp>
        <p:sp>
          <p:nvSpPr>
            <p:cNvPr id="13" name="TextBox 13"/>
            <p:cNvSpPr txBox="1"/>
            <p:nvPr/>
          </p:nvSpPr>
          <p:spPr>
            <a:xfrm>
              <a:off x="288744" y="212330"/>
              <a:ext cx="8130413" cy="52514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3. Calcolo del consumo di CPU</a:t>
              </a:r>
            </a:p>
          </p:txBody>
        </p:sp>
      </p:grpSp>
      <p:grpSp>
        <p:nvGrpSpPr>
          <p:cNvPr id="14" name="Group 14"/>
          <p:cNvGrpSpPr/>
          <p:nvPr/>
        </p:nvGrpSpPr>
        <p:grpSpPr>
          <a:xfrm>
            <a:off x="1028700" y="5982433"/>
            <a:ext cx="6530926" cy="748073"/>
            <a:chOff x="0" y="0"/>
            <a:chExt cx="8707901" cy="997431"/>
          </a:xfrm>
        </p:grpSpPr>
        <p:grpSp>
          <p:nvGrpSpPr>
            <p:cNvPr id="15" name="Group 15"/>
            <p:cNvGrpSpPr/>
            <p:nvPr/>
          </p:nvGrpSpPr>
          <p:grpSpPr>
            <a:xfrm>
              <a:off x="0" y="0"/>
              <a:ext cx="8707901" cy="997431"/>
              <a:chOff x="0" y="0"/>
              <a:chExt cx="5765511" cy="660400"/>
            </a:xfrm>
          </p:grpSpPr>
          <p:sp>
            <p:nvSpPr>
              <p:cNvPr id="16" name="Freeform 16"/>
              <p:cNvSpPr/>
              <p:nvPr/>
            </p:nvSpPr>
            <p:spPr>
              <a:xfrm>
                <a:off x="0" y="0"/>
                <a:ext cx="5765511" cy="660400"/>
              </a:xfrm>
              <a:custGeom>
                <a:avLst/>
                <a:gdLst/>
                <a:ahLst/>
                <a:cxnLst/>
                <a:rect l="l" t="t" r="r" b="b"/>
                <a:pathLst>
                  <a:path w="5765511" h="660400">
                    <a:moveTo>
                      <a:pt x="5641051" y="660400"/>
                    </a:moveTo>
                    <a:lnTo>
                      <a:pt x="124460" y="660400"/>
                    </a:lnTo>
                    <a:cubicBezTo>
                      <a:pt x="55880" y="660400"/>
                      <a:pt x="0" y="604520"/>
                      <a:pt x="0" y="535940"/>
                    </a:cubicBezTo>
                    <a:lnTo>
                      <a:pt x="0" y="124460"/>
                    </a:lnTo>
                    <a:cubicBezTo>
                      <a:pt x="0" y="55880"/>
                      <a:pt x="55880" y="0"/>
                      <a:pt x="124460" y="0"/>
                    </a:cubicBezTo>
                    <a:lnTo>
                      <a:pt x="5641051" y="0"/>
                    </a:lnTo>
                    <a:cubicBezTo>
                      <a:pt x="5709631" y="0"/>
                      <a:pt x="5765511" y="55880"/>
                      <a:pt x="5765511" y="124460"/>
                    </a:cubicBezTo>
                    <a:lnTo>
                      <a:pt x="5765511" y="535940"/>
                    </a:lnTo>
                    <a:cubicBezTo>
                      <a:pt x="5765511" y="604520"/>
                      <a:pt x="5709631" y="660400"/>
                      <a:pt x="5641051" y="660400"/>
                    </a:cubicBezTo>
                    <a:close/>
                  </a:path>
                </a:pathLst>
              </a:custGeom>
              <a:solidFill>
                <a:srgbClr val="F1F1F1">
                  <a:alpha val="63922"/>
                </a:srgbClr>
              </a:solidFill>
            </p:spPr>
            <p:txBody>
              <a:bodyPr/>
              <a:lstStyle/>
              <a:p>
                <a:endParaRPr lang="it-IT"/>
              </a:p>
            </p:txBody>
          </p:sp>
        </p:grpSp>
        <p:sp>
          <p:nvSpPr>
            <p:cNvPr id="17" name="TextBox 17"/>
            <p:cNvSpPr txBox="1"/>
            <p:nvPr/>
          </p:nvSpPr>
          <p:spPr>
            <a:xfrm>
              <a:off x="288744" y="212330"/>
              <a:ext cx="8130413" cy="52514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4. Scrittura del file di log</a:t>
              </a:r>
            </a:p>
          </p:txBody>
        </p:sp>
      </p:grpSp>
      <p:grpSp>
        <p:nvGrpSpPr>
          <p:cNvPr id="18" name="Group 18"/>
          <p:cNvGrpSpPr/>
          <p:nvPr/>
        </p:nvGrpSpPr>
        <p:grpSpPr>
          <a:xfrm>
            <a:off x="1028700" y="7106131"/>
            <a:ext cx="6530926" cy="748073"/>
            <a:chOff x="0" y="0"/>
            <a:chExt cx="8707901" cy="997431"/>
          </a:xfrm>
        </p:grpSpPr>
        <p:grpSp>
          <p:nvGrpSpPr>
            <p:cNvPr id="19" name="Group 19"/>
            <p:cNvGrpSpPr/>
            <p:nvPr/>
          </p:nvGrpSpPr>
          <p:grpSpPr>
            <a:xfrm>
              <a:off x="0" y="0"/>
              <a:ext cx="8707901" cy="997431"/>
              <a:chOff x="0" y="0"/>
              <a:chExt cx="5765511" cy="660400"/>
            </a:xfrm>
          </p:grpSpPr>
          <p:sp>
            <p:nvSpPr>
              <p:cNvPr id="20" name="Freeform 20"/>
              <p:cNvSpPr/>
              <p:nvPr/>
            </p:nvSpPr>
            <p:spPr>
              <a:xfrm>
                <a:off x="0" y="0"/>
                <a:ext cx="5765511" cy="660400"/>
              </a:xfrm>
              <a:custGeom>
                <a:avLst/>
                <a:gdLst/>
                <a:ahLst/>
                <a:cxnLst/>
                <a:rect l="l" t="t" r="r" b="b"/>
                <a:pathLst>
                  <a:path w="5765511" h="660400">
                    <a:moveTo>
                      <a:pt x="5641051" y="660400"/>
                    </a:moveTo>
                    <a:lnTo>
                      <a:pt x="124460" y="660400"/>
                    </a:lnTo>
                    <a:cubicBezTo>
                      <a:pt x="55880" y="660400"/>
                      <a:pt x="0" y="604520"/>
                      <a:pt x="0" y="535940"/>
                    </a:cubicBezTo>
                    <a:lnTo>
                      <a:pt x="0" y="124460"/>
                    </a:lnTo>
                    <a:cubicBezTo>
                      <a:pt x="0" y="55880"/>
                      <a:pt x="55880" y="0"/>
                      <a:pt x="124460" y="0"/>
                    </a:cubicBezTo>
                    <a:lnTo>
                      <a:pt x="5641051" y="0"/>
                    </a:lnTo>
                    <a:cubicBezTo>
                      <a:pt x="5709631" y="0"/>
                      <a:pt x="5765511" y="55880"/>
                      <a:pt x="5765511" y="124460"/>
                    </a:cubicBezTo>
                    <a:lnTo>
                      <a:pt x="5765511" y="535940"/>
                    </a:lnTo>
                    <a:cubicBezTo>
                      <a:pt x="5765511" y="604520"/>
                      <a:pt x="5709631" y="660400"/>
                      <a:pt x="5641051" y="660400"/>
                    </a:cubicBezTo>
                    <a:close/>
                  </a:path>
                </a:pathLst>
              </a:custGeom>
              <a:solidFill>
                <a:srgbClr val="F1F1F1">
                  <a:alpha val="63922"/>
                </a:srgbClr>
              </a:solidFill>
            </p:spPr>
            <p:txBody>
              <a:bodyPr/>
              <a:lstStyle/>
              <a:p>
                <a:endParaRPr lang="it-IT"/>
              </a:p>
            </p:txBody>
          </p:sp>
        </p:grpSp>
        <p:sp>
          <p:nvSpPr>
            <p:cNvPr id="21" name="TextBox 21"/>
            <p:cNvSpPr txBox="1"/>
            <p:nvPr/>
          </p:nvSpPr>
          <p:spPr>
            <a:xfrm>
              <a:off x="288744" y="212330"/>
              <a:ext cx="8130413" cy="525145"/>
            </a:xfrm>
            <a:prstGeom prst="rect">
              <a:avLst/>
            </a:prstGeom>
          </p:spPr>
          <p:txBody>
            <a:bodyPr lIns="0" tIns="0" rIns="0" bIns="0" rtlCol="0" anchor="t">
              <a:spAutoFit/>
            </a:bodyPr>
            <a:lstStyle/>
            <a:p>
              <a:pPr algn="ctr">
                <a:lnSpc>
                  <a:spcPts val="3359"/>
                </a:lnSpc>
              </a:pPr>
              <a:r>
                <a:rPr lang="en-US" sz="2400">
                  <a:solidFill>
                    <a:srgbClr val="000000"/>
                  </a:solidFill>
                  <a:latin typeface="Inter"/>
                  <a:ea typeface="Inter"/>
                  <a:cs typeface="Inter"/>
                  <a:sym typeface="Inter"/>
                </a:rPr>
                <a:t>5. Il thread contiene un loop infinito</a:t>
              </a:r>
            </a:p>
          </p:txBody>
        </p:sp>
      </p:grpSp>
      <p:sp>
        <p:nvSpPr>
          <p:cNvPr id="22" name="Freeform 22"/>
          <p:cNvSpPr/>
          <p:nvPr/>
        </p:nvSpPr>
        <p:spPr>
          <a:xfrm>
            <a:off x="3669717" y="8225679"/>
            <a:ext cx="1248893" cy="1533239"/>
          </a:xfrm>
          <a:custGeom>
            <a:avLst/>
            <a:gdLst/>
            <a:ahLst/>
            <a:cxnLst/>
            <a:rect l="l" t="t" r="r" b="b"/>
            <a:pathLst>
              <a:path w="1248893" h="1533239">
                <a:moveTo>
                  <a:pt x="0" y="0"/>
                </a:moveTo>
                <a:lnTo>
                  <a:pt x="1248892" y="0"/>
                </a:lnTo>
                <a:lnTo>
                  <a:pt x="1248892" y="1533239"/>
                </a:lnTo>
                <a:lnTo>
                  <a:pt x="0" y="15332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grpSp>
        <p:nvGrpSpPr>
          <p:cNvPr id="23" name="Group 23"/>
          <p:cNvGrpSpPr/>
          <p:nvPr/>
        </p:nvGrpSpPr>
        <p:grpSpPr>
          <a:xfrm>
            <a:off x="8406359" y="2439479"/>
            <a:ext cx="8852941" cy="5408042"/>
            <a:chOff x="0" y="0"/>
            <a:chExt cx="1330550" cy="812800"/>
          </a:xfrm>
        </p:grpSpPr>
        <p:sp>
          <p:nvSpPr>
            <p:cNvPr id="24" name="Freeform 24"/>
            <p:cNvSpPr/>
            <p:nvPr/>
          </p:nvSpPr>
          <p:spPr>
            <a:xfrm>
              <a:off x="0" y="0"/>
              <a:ext cx="1330550" cy="812800"/>
            </a:xfrm>
            <a:custGeom>
              <a:avLst/>
              <a:gdLst/>
              <a:ahLst/>
              <a:cxnLst/>
              <a:rect l="l" t="t" r="r" b="b"/>
              <a:pathLst>
                <a:path w="1330550" h="812800">
                  <a:moveTo>
                    <a:pt x="20114" y="0"/>
                  </a:moveTo>
                  <a:lnTo>
                    <a:pt x="1310436" y="0"/>
                  </a:lnTo>
                  <a:cubicBezTo>
                    <a:pt x="1315771" y="0"/>
                    <a:pt x="1320887" y="2119"/>
                    <a:pt x="1324659" y="5891"/>
                  </a:cubicBezTo>
                  <a:cubicBezTo>
                    <a:pt x="1328431" y="9663"/>
                    <a:pt x="1330550" y="14779"/>
                    <a:pt x="1330550" y="20114"/>
                  </a:cubicBezTo>
                  <a:lnTo>
                    <a:pt x="1330550" y="792686"/>
                  </a:lnTo>
                  <a:cubicBezTo>
                    <a:pt x="1330550" y="798021"/>
                    <a:pt x="1328431" y="803137"/>
                    <a:pt x="1324659" y="806909"/>
                  </a:cubicBezTo>
                  <a:cubicBezTo>
                    <a:pt x="1320887" y="810681"/>
                    <a:pt x="1315771" y="812800"/>
                    <a:pt x="1310436" y="812800"/>
                  </a:cubicBezTo>
                  <a:lnTo>
                    <a:pt x="20114" y="812800"/>
                  </a:lnTo>
                  <a:cubicBezTo>
                    <a:pt x="14779" y="812800"/>
                    <a:pt x="9663" y="810681"/>
                    <a:pt x="5891" y="806909"/>
                  </a:cubicBezTo>
                  <a:cubicBezTo>
                    <a:pt x="2119" y="803137"/>
                    <a:pt x="0" y="798021"/>
                    <a:pt x="0" y="792686"/>
                  </a:cubicBezTo>
                  <a:lnTo>
                    <a:pt x="0" y="20114"/>
                  </a:lnTo>
                  <a:cubicBezTo>
                    <a:pt x="0" y="14779"/>
                    <a:pt x="2119" y="9663"/>
                    <a:pt x="5891" y="5891"/>
                  </a:cubicBezTo>
                  <a:cubicBezTo>
                    <a:pt x="9663" y="2119"/>
                    <a:pt x="14779" y="0"/>
                    <a:pt x="20114" y="0"/>
                  </a:cubicBezTo>
                  <a:close/>
                </a:path>
              </a:pathLst>
            </a:custGeom>
            <a:blipFill>
              <a:blip r:embed="rId5"/>
              <a:stretch>
                <a:fillRect t="-2" b="-2"/>
              </a:stretch>
            </a:blipFill>
          </p:spPr>
          <p:txBody>
            <a:bodyPr/>
            <a:lstStyle/>
            <a:p>
              <a:endParaRPr lang="it-IT"/>
            </a:p>
          </p:txBody>
        </p:sp>
      </p:grpSp>
      <p:sp>
        <p:nvSpPr>
          <p:cNvPr id="25" name="TextBox 25"/>
          <p:cNvSpPr txBox="1"/>
          <p:nvPr/>
        </p:nvSpPr>
        <p:spPr>
          <a:xfrm>
            <a:off x="1028700" y="895350"/>
            <a:ext cx="6530926" cy="1177291"/>
          </a:xfrm>
          <a:prstGeom prst="rect">
            <a:avLst/>
          </a:prstGeom>
        </p:spPr>
        <p:txBody>
          <a:bodyPr lIns="0" tIns="0" rIns="0" bIns="0" rtlCol="0" anchor="t">
            <a:spAutoFit/>
          </a:bodyPr>
          <a:lstStyle/>
          <a:p>
            <a:pPr algn="ctr">
              <a:lnSpc>
                <a:spcPts val="9659"/>
              </a:lnSpc>
            </a:pPr>
            <a:r>
              <a:rPr lang="en-US" sz="6899" b="1">
                <a:solidFill>
                  <a:srgbClr val="9976FF"/>
                </a:solidFill>
                <a:latin typeface="Inter Bold"/>
                <a:ea typeface="Inter Bold"/>
                <a:cs typeface="Inter Bold"/>
                <a:sym typeface="Inter Bold"/>
              </a:rPr>
              <a:t>4. Logging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16449" y="1176338"/>
            <a:ext cx="10342851" cy="1295268"/>
            <a:chOff x="0" y="0"/>
            <a:chExt cx="13790468" cy="1727024"/>
          </a:xfrm>
        </p:grpSpPr>
        <p:grpSp>
          <p:nvGrpSpPr>
            <p:cNvPr id="3" name="Group 3"/>
            <p:cNvGrpSpPr/>
            <p:nvPr/>
          </p:nvGrpSpPr>
          <p:grpSpPr>
            <a:xfrm>
              <a:off x="0" y="0"/>
              <a:ext cx="13790468" cy="1055697"/>
              <a:chOff x="0" y="0"/>
              <a:chExt cx="8626745" cy="660400"/>
            </a:xfrm>
          </p:grpSpPr>
          <p:sp>
            <p:nvSpPr>
              <p:cNvPr id="4" name="Freeform 4"/>
              <p:cNvSpPr/>
              <p:nvPr/>
            </p:nvSpPr>
            <p:spPr>
              <a:xfrm>
                <a:off x="0" y="0"/>
                <a:ext cx="8626745" cy="660400"/>
              </a:xfrm>
              <a:custGeom>
                <a:avLst/>
                <a:gdLst/>
                <a:ahLst/>
                <a:cxnLst/>
                <a:rect l="l" t="t" r="r" b="b"/>
                <a:pathLst>
                  <a:path w="8626745" h="660400">
                    <a:moveTo>
                      <a:pt x="8502285" y="660400"/>
                    </a:moveTo>
                    <a:lnTo>
                      <a:pt x="124460" y="660400"/>
                    </a:lnTo>
                    <a:cubicBezTo>
                      <a:pt x="55880" y="660400"/>
                      <a:pt x="0" y="604520"/>
                      <a:pt x="0" y="535940"/>
                    </a:cubicBezTo>
                    <a:lnTo>
                      <a:pt x="0" y="124460"/>
                    </a:lnTo>
                    <a:cubicBezTo>
                      <a:pt x="0" y="55880"/>
                      <a:pt x="55880" y="0"/>
                      <a:pt x="124460" y="0"/>
                    </a:cubicBezTo>
                    <a:lnTo>
                      <a:pt x="8502285" y="0"/>
                    </a:lnTo>
                    <a:cubicBezTo>
                      <a:pt x="8570864" y="0"/>
                      <a:pt x="8626745" y="55880"/>
                      <a:pt x="8626745" y="124460"/>
                    </a:cubicBezTo>
                    <a:lnTo>
                      <a:pt x="8626745" y="535940"/>
                    </a:lnTo>
                    <a:cubicBezTo>
                      <a:pt x="8626745" y="604520"/>
                      <a:pt x="8570864" y="660400"/>
                      <a:pt x="8502285" y="660400"/>
                    </a:cubicBezTo>
                    <a:close/>
                  </a:path>
                </a:pathLst>
              </a:custGeom>
              <a:solidFill>
                <a:srgbClr val="F1F1F1">
                  <a:alpha val="63922"/>
                </a:srgbClr>
              </a:solidFill>
            </p:spPr>
            <p:txBody>
              <a:bodyPr/>
              <a:lstStyle/>
              <a:p>
                <a:endParaRPr lang="it-IT"/>
              </a:p>
            </p:txBody>
          </p:sp>
        </p:grpSp>
        <p:sp>
          <p:nvSpPr>
            <p:cNvPr id="5" name="TextBox 5"/>
            <p:cNvSpPr txBox="1"/>
            <p:nvPr/>
          </p:nvSpPr>
          <p:spPr>
            <a:xfrm>
              <a:off x="493335" y="206962"/>
              <a:ext cx="12803799" cy="537633"/>
            </a:xfrm>
            <a:prstGeom prst="rect">
              <a:avLst/>
            </a:prstGeom>
          </p:spPr>
          <p:txBody>
            <a:bodyPr lIns="0" tIns="0" rIns="0" bIns="0" rtlCol="0" anchor="t">
              <a:spAutoFit/>
            </a:bodyPr>
            <a:lstStyle/>
            <a:p>
              <a:pPr algn="l">
                <a:lnSpc>
                  <a:spcPts val="3499"/>
                </a:lnSpc>
              </a:pPr>
              <a:r>
                <a:rPr lang="en-US" sz="2499" b="1">
                  <a:solidFill>
                    <a:srgbClr val="000000"/>
                  </a:solidFill>
                  <a:latin typeface="Inter Bold"/>
                  <a:ea typeface="Inter Bold"/>
                  <a:cs typeface="Inter Bold"/>
                  <a:sym typeface="Inter Bold"/>
                </a:rPr>
                <a:t>Risultati ottenuti</a:t>
              </a:r>
            </a:p>
          </p:txBody>
        </p:sp>
        <p:sp>
          <p:nvSpPr>
            <p:cNvPr id="6" name="TextBox 6"/>
            <p:cNvSpPr txBox="1"/>
            <p:nvPr/>
          </p:nvSpPr>
          <p:spPr>
            <a:xfrm>
              <a:off x="493335" y="1361476"/>
              <a:ext cx="12803799" cy="365548"/>
            </a:xfrm>
            <a:prstGeom prst="rect">
              <a:avLst/>
            </a:prstGeom>
          </p:spPr>
          <p:txBody>
            <a:bodyPr lIns="0" tIns="0" rIns="0" bIns="0" rtlCol="0" anchor="t">
              <a:spAutoFit/>
            </a:bodyPr>
            <a:lstStyle/>
            <a:p>
              <a:pPr algn="l">
                <a:lnSpc>
                  <a:spcPts val="2345"/>
                </a:lnSpc>
              </a:pPr>
              <a:r>
                <a:rPr lang="en-US" sz="1675">
                  <a:solidFill>
                    <a:srgbClr val="000000"/>
                  </a:solidFill>
                  <a:latin typeface="Inter"/>
                  <a:ea typeface="Inter"/>
                  <a:cs typeface="Inter"/>
                  <a:sym typeface="Inter"/>
                </a:rPr>
                <a:t>Buona stabilità dell’applicativo | Ottimizzazione significativa data da un consumo molto basso</a:t>
              </a:r>
            </a:p>
          </p:txBody>
        </p:sp>
      </p:grpSp>
      <p:grpSp>
        <p:nvGrpSpPr>
          <p:cNvPr id="7" name="Group 7"/>
          <p:cNvGrpSpPr/>
          <p:nvPr/>
        </p:nvGrpSpPr>
        <p:grpSpPr>
          <a:xfrm>
            <a:off x="6916449" y="3709653"/>
            <a:ext cx="10342851" cy="1377183"/>
            <a:chOff x="0" y="0"/>
            <a:chExt cx="13790468" cy="1836244"/>
          </a:xfrm>
        </p:grpSpPr>
        <p:grpSp>
          <p:nvGrpSpPr>
            <p:cNvPr id="8" name="Group 8"/>
            <p:cNvGrpSpPr/>
            <p:nvPr/>
          </p:nvGrpSpPr>
          <p:grpSpPr>
            <a:xfrm>
              <a:off x="0" y="0"/>
              <a:ext cx="13790468" cy="1055697"/>
              <a:chOff x="0" y="0"/>
              <a:chExt cx="8626745" cy="660400"/>
            </a:xfrm>
          </p:grpSpPr>
          <p:sp>
            <p:nvSpPr>
              <p:cNvPr id="9" name="Freeform 9"/>
              <p:cNvSpPr/>
              <p:nvPr/>
            </p:nvSpPr>
            <p:spPr>
              <a:xfrm>
                <a:off x="0" y="0"/>
                <a:ext cx="8626745" cy="660400"/>
              </a:xfrm>
              <a:custGeom>
                <a:avLst/>
                <a:gdLst/>
                <a:ahLst/>
                <a:cxnLst/>
                <a:rect l="l" t="t" r="r" b="b"/>
                <a:pathLst>
                  <a:path w="8626745" h="660400">
                    <a:moveTo>
                      <a:pt x="8502285" y="660400"/>
                    </a:moveTo>
                    <a:lnTo>
                      <a:pt x="124460" y="660400"/>
                    </a:lnTo>
                    <a:cubicBezTo>
                      <a:pt x="55880" y="660400"/>
                      <a:pt x="0" y="604520"/>
                      <a:pt x="0" y="535940"/>
                    </a:cubicBezTo>
                    <a:lnTo>
                      <a:pt x="0" y="124460"/>
                    </a:lnTo>
                    <a:cubicBezTo>
                      <a:pt x="0" y="55880"/>
                      <a:pt x="55880" y="0"/>
                      <a:pt x="124460" y="0"/>
                    </a:cubicBezTo>
                    <a:lnTo>
                      <a:pt x="8502285" y="0"/>
                    </a:lnTo>
                    <a:cubicBezTo>
                      <a:pt x="8570864" y="0"/>
                      <a:pt x="8626745" y="55880"/>
                      <a:pt x="8626745" y="124460"/>
                    </a:cubicBezTo>
                    <a:lnTo>
                      <a:pt x="8626745" y="535940"/>
                    </a:lnTo>
                    <a:cubicBezTo>
                      <a:pt x="8626745" y="604520"/>
                      <a:pt x="8570864" y="660400"/>
                      <a:pt x="8502285" y="660400"/>
                    </a:cubicBezTo>
                    <a:close/>
                  </a:path>
                </a:pathLst>
              </a:custGeom>
              <a:solidFill>
                <a:srgbClr val="F1F1F1">
                  <a:alpha val="63922"/>
                </a:srgbClr>
              </a:solidFill>
            </p:spPr>
            <p:txBody>
              <a:bodyPr/>
              <a:lstStyle/>
              <a:p>
                <a:endParaRPr lang="it-IT"/>
              </a:p>
            </p:txBody>
          </p:sp>
        </p:grpSp>
        <p:sp>
          <p:nvSpPr>
            <p:cNvPr id="10" name="TextBox 10"/>
            <p:cNvSpPr txBox="1"/>
            <p:nvPr/>
          </p:nvSpPr>
          <p:spPr>
            <a:xfrm>
              <a:off x="493335" y="206962"/>
              <a:ext cx="12803799" cy="537633"/>
            </a:xfrm>
            <a:prstGeom prst="rect">
              <a:avLst/>
            </a:prstGeom>
          </p:spPr>
          <p:txBody>
            <a:bodyPr lIns="0" tIns="0" rIns="0" bIns="0" rtlCol="0" anchor="t">
              <a:spAutoFit/>
            </a:bodyPr>
            <a:lstStyle/>
            <a:p>
              <a:pPr algn="l">
                <a:lnSpc>
                  <a:spcPts val="3499"/>
                </a:lnSpc>
              </a:pPr>
              <a:r>
                <a:rPr lang="en-US" sz="2499" b="1">
                  <a:solidFill>
                    <a:srgbClr val="000000"/>
                  </a:solidFill>
                  <a:latin typeface="Inter Bold"/>
                  <a:ea typeface="Inter Bold"/>
                  <a:cs typeface="Inter Bold"/>
                  <a:sym typeface="Inter Bold"/>
                </a:rPr>
                <a:t>Accuratezza del riconoscimento</a:t>
              </a:r>
            </a:p>
          </p:txBody>
        </p:sp>
        <p:sp>
          <p:nvSpPr>
            <p:cNvPr id="11" name="TextBox 11"/>
            <p:cNvSpPr txBox="1"/>
            <p:nvPr/>
          </p:nvSpPr>
          <p:spPr>
            <a:xfrm>
              <a:off x="493335" y="1351951"/>
              <a:ext cx="12803799" cy="484293"/>
            </a:xfrm>
            <a:prstGeom prst="rect">
              <a:avLst/>
            </a:prstGeom>
          </p:spPr>
          <p:txBody>
            <a:bodyPr lIns="0" tIns="0" rIns="0" bIns="0" rtlCol="0" anchor="t">
              <a:spAutoFit/>
            </a:bodyPr>
            <a:lstStyle/>
            <a:p>
              <a:pPr algn="l">
                <a:lnSpc>
                  <a:spcPts val="3079"/>
                </a:lnSpc>
              </a:pPr>
              <a:r>
                <a:rPr lang="en-US" sz="2200">
                  <a:solidFill>
                    <a:srgbClr val="000000"/>
                  </a:solidFill>
                  <a:latin typeface="Inter"/>
                  <a:ea typeface="Inter"/>
                  <a:cs typeface="Inter"/>
                  <a:sym typeface="Inter"/>
                </a:rPr>
                <a:t>Influenzato da diversi fattori | Diverse opzioni da poter scegliere</a:t>
              </a:r>
            </a:p>
          </p:txBody>
        </p:sp>
      </p:grpSp>
      <p:grpSp>
        <p:nvGrpSpPr>
          <p:cNvPr id="12" name="Group 12"/>
          <p:cNvGrpSpPr/>
          <p:nvPr/>
        </p:nvGrpSpPr>
        <p:grpSpPr>
          <a:xfrm>
            <a:off x="6916449" y="6324883"/>
            <a:ext cx="10342851" cy="1767708"/>
            <a:chOff x="0" y="0"/>
            <a:chExt cx="13790468" cy="2356944"/>
          </a:xfrm>
        </p:grpSpPr>
        <p:grpSp>
          <p:nvGrpSpPr>
            <p:cNvPr id="13" name="Group 13"/>
            <p:cNvGrpSpPr/>
            <p:nvPr/>
          </p:nvGrpSpPr>
          <p:grpSpPr>
            <a:xfrm>
              <a:off x="0" y="0"/>
              <a:ext cx="13790468" cy="1055697"/>
              <a:chOff x="0" y="0"/>
              <a:chExt cx="8626745" cy="660400"/>
            </a:xfrm>
          </p:grpSpPr>
          <p:sp>
            <p:nvSpPr>
              <p:cNvPr id="14" name="Freeform 14"/>
              <p:cNvSpPr/>
              <p:nvPr/>
            </p:nvSpPr>
            <p:spPr>
              <a:xfrm>
                <a:off x="0" y="0"/>
                <a:ext cx="8626745" cy="660400"/>
              </a:xfrm>
              <a:custGeom>
                <a:avLst/>
                <a:gdLst/>
                <a:ahLst/>
                <a:cxnLst/>
                <a:rect l="l" t="t" r="r" b="b"/>
                <a:pathLst>
                  <a:path w="8626745" h="660400">
                    <a:moveTo>
                      <a:pt x="8502285" y="660400"/>
                    </a:moveTo>
                    <a:lnTo>
                      <a:pt x="124460" y="660400"/>
                    </a:lnTo>
                    <a:cubicBezTo>
                      <a:pt x="55880" y="660400"/>
                      <a:pt x="0" y="604520"/>
                      <a:pt x="0" y="535940"/>
                    </a:cubicBezTo>
                    <a:lnTo>
                      <a:pt x="0" y="124460"/>
                    </a:lnTo>
                    <a:cubicBezTo>
                      <a:pt x="0" y="55880"/>
                      <a:pt x="55880" y="0"/>
                      <a:pt x="124460" y="0"/>
                    </a:cubicBezTo>
                    <a:lnTo>
                      <a:pt x="8502285" y="0"/>
                    </a:lnTo>
                    <a:cubicBezTo>
                      <a:pt x="8570864" y="0"/>
                      <a:pt x="8626745" y="55880"/>
                      <a:pt x="8626745" y="124460"/>
                    </a:cubicBezTo>
                    <a:lnTo>
                      <a:pt x="8626745" y="535940"/>
                    </a:lnTo>
                    <a:cubicBezTo>
                      <a:pt x="8626745" y="604520"/>
                      <a:pt x="8570864" y="660400"/>
                      <a:pt x="8502285" y="660400"/>
                    </a:cubicBezTo>
                    <a:close/>
                  </a:path>
                </a:pathLst>
              </a:custGeom>
              <a:solidFill>
                <a:srgbClr val="F1F1F1">
                  <a:alpha val="63922"/>
                </a:srgbClr>
              </a:solidFill>
            </p:spPr>
            <p:txBody>
              <a:bodyPr/>
              <a:lstStyle/>
              <a:p>
                <a:endParaRPr lang="it-IT"/>
              </a:p>
            </p:txBody>
          </p:sp>
        </p:grpSp>
        <p:sp>
          <p:nvSpPr>
            <p:cNvPr id="15" name="TextBox 15"/>
            <p:cNvSpPr txBox="1"/>
            <p:nvPr/>
          </p:nvSpPr>
          <p:spPr>
            <a:xfrm>
              <a:off x="493335" y="206962"/>
              <a:ext cx="12803799" cy="537633"/>
            </a:xfrm>
            <a:prstGeom prst="rect">
              <a:avLst/>
            </a:prstGeom>
          </p:spPr>
          <p:txBody>
            <a:bodyPr lIns="0" tIns="0" rIns="0" bIns="0" rtlCol="0" anchor="t">
              <a:spAutoFit/>
            </a:bodyPr>
            <a:lstStyle/>
            <a:p>
              <a:pPr algn="l">
                <a:lnSpc>
                  <a:spcPts val="3499"/>
                </a:lnSpc>
              </a:pPr>
              <a:r>
                <a:rPr lang="en-US" sz="2499" b="1">
                  <a:solidFill>
                    <a:srgbClr val="000000"/>
                  </a:solidFill>
                  <a:latin typeface="Inter Bold"/>
                  <a:ea typeface="Inter Bold"/>
                  <a:cs typeface="Inter Bold"/>
                  <a:sym typeface="Inter Bold"/>
                </a:rPr>
                <a:t>Considerazioni finali</a:t>
              </a:r>
            </a:p>
          </p:txBody>
        </p:sp>
        <p:sp>
          <p:nvSpPr>
            <p:cNvPr id="16" name="TextBox 16"/>
            <p:cNvSpPr txBox="1"/>
            <p:nvPr/>
          </p:nvSpPr>
          <p:spPr>
            <a:xfrm>
              <a:off x="493335" y="1351951"/>
              <a:ext cx="12803799" cy="1004993"/>
            </a:xfrm>
            <a:prstGeom prst="rect">
              <a:avLst/>
            </a:prstGeom>
          </p:spPr>
          <p:txBody>
            <a:bodyPr lIns="0" tIns="0" rIns="0" bIns="0" rtlCol="0" anchor="t">
              <a:spAutoFit/>
            </a:bodyPr>
            <a:lstStyle/>
            <a:p>
              <a:pPr algn="l">
                <a:lnSpc>
                  <a:spcPts val="3079"/>
                </a:lnSpc>
              </a:pPr>
              <a:r>
                <a:rPr lang="en-US" sz="2200">
                  <a:solidFill>
                    <a:srgbClr val="000000"/>
                  </a:solidFill>
                  <a:latin typeface="Inter"/>
                  <a:ea typeface="Inter"/>
                  <a:cs typeface="Inter"/>
                  <a:sym typeface="Inter"/>
                </a:rPr>
                <a:t>Obiettivi iniziali soddisfatti: stabilità, operatività non invasiva, compatibilità con più Sistemi Operativi</a:t>
              </a:r>
            </a:p>
          </p:txBody>
        </p:sp>
      </p:grpSp>
      <p:sp>
        <p:nvSpPr>
          <p:cNvPr id="17" name="Freeform 17"/>
          <p:cNvSpPr/>
          <p:nvPr/>
        </p:nvSpPr>
        <p:spPr>
          <a:xfrm>
            <a:off x="687982" y="4239390"/>
            <a:ext cx="5022834" cy="1808220"/>
          </a:xfrm>
          <a:custGeom>
            <a:avLst/>
            <a:gdLst/>
            <a:ahLst/>
            <a:cxnLst/>
            <a:rect l="l" t="t" r="r" b="b"/>
            <a:pathLst>
              <a:path w="5022834" h="1808220">
                <a:moveTo>
                  <a:pt x="0" y="0"/>
                </a:moveTo>
                <a:lnTo>
                  <a:pt x="5022834" y="0"/>
                </a:lnTo>
                <a:lnTo>
                  <a:pt x="5022834" y="1808220"/>
                </a:lnTo>
                <a:lnTo>
                  <a:pt x="0" y="18082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grpSp>
        <p:nvGrpSpPr>
          <p:cNvPr id="18" name="Group 18"/>
          <p:cNvGrpSpPr/>
          <p:nvPr/>
        </p:nvGrpSpPr>
        <p:grpSpPr>
          <a:xfrm>
            <a:off x="1028700" y="1028700"/>
            <a:ext cx="5623715" cy="1400494"/>
            <a:chOff x="0" y="0"/>
            <a:chExt cx="7498286" cy="1867325"/>
          </a:xfrm>
        </p:grpSpPr>
        <p:sp>
          <p:nvSpPr>
            <p:cNvPr id="19" name="TextBox 19"/>
            <p:cNvSpPr txBox="1"/>
            <p:nvPr/>
          </p:nvSpPr>
          <p:spPr>
            <a:xfrm>
              <a:off x="0" y="0"/>
              <a:ext cx="7498286" cy="1219200"/>
            </a:xfrm>
            <a:prstGeom prst="rect">
              <a:avLst/>
            </a:prstGeom>
          </p:spPr>
          <p:txBody>
            <a:bodyPr lIns="0" tIns="0" rIns="0" bIns="0" rtlCol="0" anchor="t">
              <a:spAutoFit/>
            </a:bodyPr>
            <a:lstStyle/>
            <a:p>
              <a:pPr algn="l">
                <a:lnSpc>
                  <a:spcPts val="7200"/>
                </a:lnSpc>
              </a:pPr>
              <a:r>
                <a:rPr lang="en-US" sz="6000" b="1">
                  <a:solidFill>
                    <a:srgbClr val="9976FF"/>
                  </a:solidFill>
                  <a:latin typeface="Inter Bold"/>
                  <a:ea typeface="Inter Bold"/>
                  <a:cs typeface="Inter Bold"/>
                  <a:sym typeface="Inter Bold"/>
                </a:rPr>
                <a:t>5. Conclusione</a:t>
              </a:r>
            </a:p>
          </p:txBody>
        </p:sp>
        <p:sp>
          <p:nvSpPr>
            <p:cNvPr id="20" name="TextBox 20"/>
            <p:cNvSpPr txBox="1"/>
            <p:nvPr/>
          </p:nvSpPr>
          <p:spPr>
            <a:xfrm>
              <a:off x="0" y="1362500"/>
              <a:ext cx="7498286" cy="504825"/>
            </a:xfrm>
            <a:prstGeom prst="rect">
              <a:avLst/>
            </a:prstGeom>
          </p:spPr>
          <p:txBody>
            <a:bodyPr lIns="0" tIns="0" rIns="0" bIns="0" rtlCol="0" anchor="t">
              <a:spAutoFit/>
            </a:bodyPr>
            <a:lstStyle/>
            <a:p>
              <a:pPr algn="l">
                <a:lnSpc>
                  <a:spcPts val="2958"/>
                </a:lnSpc>
              </a:pPr>
              <a:endParaRPr/>
            </a:p>
          </p:txBody>
        </p:sp>
      </p:grpSp>
      <p:sp>
        <p:nvSpPr>
          <p:cNvPr id="21" name="Freeform 21"/>
          <p:cNvSpPr/>
          <p:nvPr/>
        </p:nvSpPr>
        <p:spPr>
          <a:xfrm>
            <a:off x="1028700" y="7692769"/>
            <a:ext cx="3558025" cy="1565531"/>
          </a:xfrm>
          <a:custGeom>
            <a:avLst/>
            <a:gdLst/>
            <a:ahLst/>
            <a:cxnLst/>
            <a:rect l="l" t="t" r="r" b="b"/>
            <a:pathLst>
              <a:path w="3558025" h="1565531">
                <a:moveTo>
                  <a:pt x="0" y="0"/>
                </a:moveTo>
                <a:lnTo>
                  <a:pt x="3558025" y="0"/>
                </a:lnTo>
                <a:lnTo>
                  <a:pt x="3558025" y="1565531"/>
                </a:lnTo>
                <a:lnTo>
                  <a:pt x="0" y="1565531"/>
                </a:lnTo>
                <a:lnTo>
                  <a:pt x="0" y="0"/>
                </a:lnTo>
                <a:close/>
              </a:path>
            </a:pathLst>
          </a:custGeom>
          <a:blipFill>
            <a:blip r:embed="rId5"/>
            <a:stretch>
              <a:fillRect/>
            </a:stretch>
          </a:blipFill>
        </p:spPr>
        <p:txBody>
          <a:bodyPr/>
          <a:lstStyle/>
          <a:p>
            <a:endParaRPr lang="it-I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289606" y="738201"/>
            <a:ext cx="5873732" cy="8810598"/>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41016" r="-82864"/>
              </a:stretch>
            </a:blipFill>
          </p:spPr>
          <p:txBody>
            <a:bodyPr/>
            <a:lstStyle/>
            <a:p>
              <a:endParaRPr lang="it-IT"/>
            </a:p>
          </p:txBody>
        </p:sp>
      </p:grpSp>
      <p:grpSp>
        <p:nvGrpSpPr>
          <p:cNvPr id="4" name="Group 4"/>
          <p:cNvGrpSpPr/>
          <p:nvPr/>
        </p:nvGrpSpPr>
        <p:grpSpPr>
          <a:xfrm>
            <a:off x="1028700" y="1028700"/>
            <a:ext cx="9352690" cy="6015902"/>
            <a:chOff x="0" y="0"/>
            <a:chExt cx="12470254" cy="8021203"/>
          </a:xfrm>
        </p:grpSpPr>
        <p:sp>
          <p:nvSpPr>
            <p:cNvPr id="5" name="TextBox 5"/>
            <p:cNvSpPr txBox="1"/>
            <p:nvPr/>
          </p:nvSpPr>
          <p:spPr>
            <a:xfrm>
              <a:off x="0" y="7408"/>
              <a:ext cx="12470254" cy="4505325"/>
            </a:xfrm>
            <a:prstGeom prst="rect">
              <a:avLst/>
            </a:prstGeom>
          </p:spPr>
          <p:txBody>
            <a:bodyPr lIns="0" tIns="0" rIns="0" bIns="0" rtlCol="0" anchor="t">
              <a:spAutoFit/>
            </a:bodyPr>
            <a:lstStyle/>
            <a:p>
              <a:pPr algn="l">
                <a:lnSpc>
                  <a:spcPts val="8909"/>
                </a:lnSpc>
              </a:pPr>
              <a:r>
                <a:rPr lang="en-US" sz="7424" b="1">
                  <a:solidFill>
                    <a:srgbClr val="9976FF"/>
                  </a:solidFill>
                  <a:latin typeface="Inter Bold"/>
                  <a:ea typeface="Inter Bold"/>
                  <a:cs typeface="Inter Bold"/>
                  <a:sym typeface="Inter Bold"/>
                </a:rPr>
                <a:t>Funzionalità e Obiettivi dell’applicazione</a:t>
              </a:r>
            </a:p>
          </p:txBody>
        </p:sp>
        <p:sp>
          <p:nvSpPr>
            <p:cNvPr id="6" name="TextBox 6"/>
            <p:cNvSpPr txBox="1"/>
            <p:nvPr/>
          </p:nvSpPr>
          <p:spPr>
            <a:xfrm>
              <a:off x="0" y="5376428"/>
              <a:ext cx="12470254" cy="2447925"/>
            </a:xfrm>
            <a:prstGeom prst="rect">
              <a:avLst/>
            </a:prstGeom>
          </p:spPr>
          <p:txBody>
            <a:bodyPr lIns="0" tIns="0" rIns="0" bIns="0" rtlCol="0" anchor="t">
              <a:spAutoFit/>
            </a:bodyPr>
            <a:lstStyle/>
            <a:p>
              <a:pPr algn="l">
                <a:lnSpc>
                  <a:spcPts val="3675"/>
                </a:lnSpc>
              </a:pPr>
              <a:r>
                <a:rPr lang="en-US" sz="2625">
                  <a:solidFill>
                    <a:srgbClr val="000000"/>
                  </a:solidFill>
                  <a:latin typeface="Inter"/>
                  <a:ea typeface="Inter"/>
                  <a:cs typeface="Inter"/>
                  <a:sym typeface="Inter"/>
                </a:rPr>
                <a:t>Applicazione in Rust per backup dati su dischi esterni, con GUI intuitiva e monitoraggio del consumo CPU. </a:t>
              </a:r>
            </a:p>
            <a:p>
              <a:pPr algn="l">
                <a:lnSpc>
                  <a:spcPts val="3675"/>
                </a:lnSpc>
              </a:pPr>
              <a:endParaRPr lang="en-US" sz="2625">
                <a:solidFill>
                  <a:srgbClr val="000000"/>
                </a:solidFill>
                <a:latin typeface="Inter"/>
                <a:ea typeface="Inter"/>
                <a:cs typeface="Inter"/>
                <a:sym typeface="Inter"/>
              </a:endParaRPr>
            </a:p>
            <a:p>
              <a:pPr algn="l">
                <a:lnSpc>
                  <a:spcPts val="3675"/>
                </a:lnSpc>
              </a:pPr>
              <a:r>
                <a:rPr lang="en-US" sz="2625">
                  <a:solidFill>
                    <a:srgbClr val="000000"/>
                  </a:solidFill>
                  <a:latin typeface="Inter"/>
                  <a:ea typeface="Inter"/>
                  <a:cs typeface="Inter"/>
                  <a:sym typeface="Inter"/>
                </a:rPr>
                <a:t>Funziona in background con basso impatto sulle risorse.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63081" y="1999831"/>
            <a:ext cx="14961837" cy="1028700"/>
          </a:xfrm>
          <a:prstGeom prst="rect">
            <a:avLst/>
          </a:prstGeom>
        </p:spPr>
        <p:txBody>
          <a:bodyPr lIns="0" tIns="0" rIns="0" bIns="0" rtlCol="0" anchor="t">
            <a:spAutoFit/>
          </a:bodyPr>
          <a:lstStyle/>
          <a:p>
            <a:pPr algn="ctr">
              <a:lnSpc>
                <a:spcPts val="8159"/>
              </a:lnSpc>
            </a:pPr>
            <a:r>
              <a:rPr lang="en-US" sz="6799" b="1">
                <a:solidFill>
                  <a:srgbClr val="F884FA"/>
                </a:solidFill>
                <a:latin typeface="Inter Bold"/>
                <a:ea typeface="Inter Bold"/>
                <a:cs typeface="Inter Bold"/>
                <a:sym typeface="Inter Bold"/>
              </a:rPr>
              <a:t>Funzionalità del Software</a:t>
            </a:r>
          </a:p>
        </p:txBody>
      </p:sp>
      <p:grpSp>
        <p:nvGrpSpPr>
          <p:cNvPr id="3" name="Group 3"/>
          <p:cNvGrpSpPr/>
          <p:nvPr/>
        </p:nvGrpSpPr>
        <p:grpSpPr>
          <a:xfrm>
            <a:off x="3448647" y="4207583"/>
            <a:ext cx="11390705" cy="966761"/>
            <a:chOff x="0" y="0"/>
            <a:chExt cx="7781059" cy="660400"/>
          </a:xfrm>
        </p:grpSpPr>
        <p:sp>
          <p:nvSpPr>
            <p:cNvPr id="4" name="Freeform 4"/>
            <p:cNvSpPr/>
            <p:nvPr/>
          </p:nvSpPr>
          <p:spPr>
            <a:xfrm>
              <a:off x="0" y="0"/>
              <a:ext cx="7781059" cy="660400"/>
            </a:xfrm>
            <a:custGeom>
              <a:avLst/>
              <a:gdLst/>
              <a:ahLst/>
              <a:cxnLst/>
              <a:rect l="l" t="t" r="r" b="b"/>
              <a:pathLst>
                <a:path w="7781059" h="660400">
                  <a:moveTo>
                    <a:pt x="7656599" y="660400"/>
                  </a:moveTo>
                  <a:lnTo>
                    <a:pt x="124460" y="660400"/>
                  </a:lnTo>
                  <a:cubicBezTo>
                    <a:pt x="55880" y="660400"/>
                    <a:pt x="0" y="604520"/>
                    <a:pt x="0" y="535940"/>
                  </a:cubicBezTo>
                  <a:lnTo>
                    <a:pt x="0" y="124460"/>
                  </a:lnTo>
                  <a:cubicBezTo>
                    <a:pt x="0" y="55880"/>
                    <a:pt x="55880" y="0"/>
                    <a:pt x="124460" y="0"/>
                  </a:cubicBezTo>
                  <a:lnTo>
                    <a:pt x="7656599" y="0"/>
                  </a:lnTo>
                  <a:cubicBezTo>
                    <a:pt x="7725179" y="0"/>
                    <a:pt x="7781059" y="55880"/>
                    <a:pt x="7781059" y="124460"/>
                  </a:cubicBezTo>
                  <a:lnTo>
                    <a:pt x="7781059" y="535940"/>
                  </a:lnTo>
                  <a:cubicBezTo>
                    <a:pt x="7781059" y="604520"/>
                    <a:pt x="7725179" y="660400"/>
                    <a:pt x="7656599" y="660400"/>
                  </a:cubicBezTo>
                  <a:close/>
                </a:path>
              </a:pathLst>
            </a:custGeom>
            <a:solidFill>
              <a:srgbClr val="D9D9D9">
                <a:alpha val="63922"/>
              </a:srgbClr>
            </a:solidFill>
          </p:spPr>
          <p:txBody>
            <a:bodyPr/>
            <a:lstStyle/>
            <a:p>
              <a:endParaRPr lang="it-IT"/>
            </a:p>
          </p:txBody>
        </p:sp>
      </p:grpSp>
      <p:sp>
        <p:nvSpPr>
          <p:cNvPr id="5" name="TextBox 5"/>
          <p:cNvSpPr txBox="1"/>
          <p:nvPr/>
        </p:nvSpPr>
        <p:spPr>
          <a:xfrm>
            <a:off x="4003168" y="4464268"/>
            <a:ext cx="10281663" cy="422275"/>
          </a:xfrm>
          <a:prstGeom prst="rect">
            <a:avLst/>
          </a:prstGeom>
        </p:spPr>
        <p:txBody>
          <a:bodyPr lIns="0" tIns="0" rIns="0" bIns="0" rtlCol="0" anchor="t">
            <a:spAutoFit/>
          </a:bodyPr>
          <a:lstStyle/>
          <a:p>
            <a:pPr algn="ctr">
              <a:lnSpc>
                <a:spcPts val="3500"/>
              </a:lnSpc>
            </a:pPr>
            <a:r>
              <a:rPr lang="en-US" sz="2500">
                <a:solidFill>
                  <a:srgbClr val="000000"/>
                </a:solidFill>
                <a:latin typeface="Inter"/>
                <a:ea typeface="Inter"/>
                <a:cs typeface="Inter"/>
                <a:sym typeface="Inter"/>
              </a:rPr>
              <a:t>Installazione</a:t>
            </a:r>
          </a:p>
        </p:txBody>
      </p:sp>
      <p:grpSp>
        <p:nvGrpSpPr>
          <p:cNvPr id="6" name="Group 6"/>
          <p:cNvGrpSpPr/>
          <p:nvPr/>
        </p:nvGrpSpPr>
        <p:grpSpPr>
          <a:xfrm>
            <a:off x="3448647" y="5544881"/>
            <a:ext cx="11390705" cy="966761"/>
            <a:chOff x="0" y="0"/>
            <a:chExt cx="7781059" cy="660400"/>
          </a:xfrm>
        </p:grpSpPr>
        <p:sp>
          <p:nvSpPr>
            <p:cNvPr id="7" name="Freeform 7"/>
            <p:cNvSpPr/>
            <p:nvPr/>
          </p:nvSpPr>
          <p:spPr>
            <a:xfrm>
              <a:off x="0" y="0"/>
              <a:ext cx="7781059" cy="660400"/>
            </a:xfrm>
            <a:custGeom>
              <a:avLst/>
              <a:gdLst/>
              <a:ahLst/>
              <a:cxnLst/>
              <a:rect l="l" t="t" r="r" b="b"/>
              <a:pathLst>
                <a:path w="7781059" h="660400">
                  <a:moveTo>
                    <a:pt x="7656599" y="660400"/>
                  </a:moveTo>
                  <a:lnTo>
                    <a:pt x="124460" y="660400"/>
                  </a:lnTo>
                  <a:cubicBezTo>
                    <a:pt x="55880" y="660400"/>
                    <a:pt x="0" y="604520"/>
                    <a:pt x="0" y="535940"/>
                  </a:cubicBezTo>
                  <a:lnTo>
                    <a:pt x="0" y="124460"/>
                  </a:lnTo>
                  <a:cubicBezTo>
                    <a:pt x="0" y="55880"/>
                    <a:pt x="55880" y="0"/>
                    <a:pt x="124460" y="0"/>
                  </a:cubicBezTo>
                  <a:lnTo>
                    <a:pt x="7656599" y="0"/>
                  </a:lnTo>
                  <a:cubicBezTo>
                    <a:pt x="7725179" y="0"/>
                    <a:pt x="7781059" y="55880"/>
                    <a:pt x="7781059" y="124460"/>
                  </a:cubicBezTo>
                  <a:lnTo>
                    <a:pt x="7781059" y="535940"/>
                  </a:lnTo>
                  <a:cubicBezTo>
                    <a:pt x="7781059" y="604520"/>
                    <a:pt x="7725179" y="660400"/>
                    <a:pt x="7656599" y="660400"/>
                  </a:cubicBezTo>
                  <a:close/>
                </a:path>
              </a:pathLst>
            </a:custGeom>
            <a:solidFill>
              <a:srgbClr val="D9D9D9">
                <a:alpha val="63922"/>
              </a:srgbClr>
            </a:solidFill>
          </p:spPr>
          <p:txBody>
            <a:bodyPr/>
            <a:lstStyle/>
            <a:p>
              <a:endParaRPr lang="it-IT"/>
            </a:p>
          </p:txBody>
        </p:sp>
      </p:grpSp>
      <p:sp>
        <p:nvSpPr>
          <p:cNvPr id="8" name="TextBox 8"/>
          <p:cNvSpPr txBox="1"/>
          <p:nvPr/>
        </p:nvSpPr>
        <p:spPr>
          <a:xfrm>
            <a:off x="4003168" y="5811091"/>
            <a:ext cx="10281663" cy="412750"/>
          </a:xfrm>
          <a:prstGeom prst="rect">
            <a:avLst/>
          </a:prstGeom>
        </p:spPr>
        <p:txBody>
          <a:bodyPr lIns="0" tIns="0" rIns="0" bIns="0" rtlCol="0" anchor="t">
            <a:spAutoFit/>
          </a:bodyPr>
          <a:lstStyle/>
          <a:p>
            <a:pPr algn="ctr">
              <a:lnSpc>
                <a:spcPts val="3499"/>
              </a:lnSpc>
            </a:pPr>
            <a:r>
              <a:rPr lang="en-US" sz="2499">
                <a:solidFill>
                  <a:srgbClr val="000000"/>
                </a:solidFill>
                <a:latin typeface="Inter"/>
                <a:ea typeface="Inter"/>
                <a:cs typeface="Inter"/>
                <a:sym typeface="Inter"/>
              </a:rPr>
              <a:t>Backup Automatico</a:t>
            </a:r>
          </a:p>
        </p:txBody>
      </p:sp>
      <p:grpSp>
        <p:nvGrpSpPr>
          <p:cNvPr id="9" name="Group 9"/>
          <p:cNvGrpSpPr/>
          <p:nvPr/>
        </p:nvGrpSpPr>
        <p:grpSpPr>
          <a:xfrm>
            <a:off x="3448647" y="6882179"/>
            <a:ext cx="11390705" cy="966761"/>
            <a:chOff x="0" y="0"/>
            <a:chExt cx="7781059" cy="660400"/>
          </a:xfrm>
        </p:grpSpPr>
        <p:sp>
          <p:nvSpPr>
            <p:cNvPr id="10" name="Freeform 10"/>
            <p:cNvSpPr/>
            <p:nvPr/>
          </p:nvSpPr>
          <p:spPr>
            <a:xfrm>
              <a:off x="0" y="0"/>
              <a:ext cx="7781059" cy="660400"/>
            </a:xfrm>
            <a:custGeom>
              <a:avLst/>
              <a:gdLst/>
              <a:ahLst/>
              <a:cxnLst/>
              <a:rect l="l" t="t" r="r" b="b"/>
              <a:pathLst>
                <a:path w="7781059" h="660400">
                  <a:moveTo>
                    <a:pt x="7656599" y="660400"/>
                  </a:moveTo>
                  <a:lnTo>
                    <a:pt x="124460" y="660400"/>
                  </a:lnTo>
                  <a:cubicBezTo>
                    <a:pt x="55880" y="660400"/>
                    <a:pt x="0" y="604520"/>
                    <a:pt x="0" y="535940"/>
                  </a:cubicBezTo>
                  <a:lnTo>
                    <a:pt x="0" y="124460"/>
                  </a:lnTo>
                  <a:cubicBezTo>
                    <a:pt x="0" y="55880"/>
                    <a:pt x="55880" y="0"/>
                    <a:pt x="124460" y="0"/>
                  </a:cubicBezTo>
                  <a:lnTo>
                    <a:pt x="7656599" y="0"/>
                  </a:lnTo>
                  <a:cubicBezTo>
                    <a:pt x="7725179" y="0"/>
                    <a:pt x="7781059" y="55880"/>
                    <a:pt x="7781059" y="124460"/>
                  </a:cubicBezTo>
                  <a:lnTo>
                    <a:pt x="7781059" y="535940"/>
                  </a:lnTo>
                  <a:cubicBezTo>
                    <a:pt x="7781059" y="604520"/>
                    <a:pt x="7725179" y="660400"/>
                    <a:pt x="7656599" y="660400"/>
                  </a:cubicBezTo>
                  <a:close/>
                </a:path>
              </a:pathLst>
            </a:custGeom>
            <a:solidFill>
              <a:srgbClr val="D9D9D9">
                <a:alpha val="63922"/>
              </a:srgbClr>
            </a:solidFill>
          </p:spPr>
          <p:txBody>
            <a:bodyPr/>
            <a:lstStyle/>
            <a:p>
              <a:endParaRPr lang="it-IT"/>
            </a:p>
          </p:txBody>
        </p:sp>
      </p:grpSp>
      <p:sp>
        <p:nvSpPr>
          <p:cNvPr id="11" name="TextBox 11"/>
          <p:cNvSpPr txBox="1"/>
          <p:nvPr/>
        </p:nvSpPr>
        <p:spPr>
          <a:xfrm>
            <a:off x="4003168" y="7148389"/>
            <a:ext cx="10281663" cy="412750"/>
          </a:xfrm>
          <a:prstGeom prst="rect">
            <a:avLst/>
          </a:prstGeom>
        </p:spPr>
        <p:txBody>
          <a:bodyPr lIns="0" tIns="0" rIns="0" bIns="0" rtlCol="0" anchor="t">
            <a:spAutoFit/>
          </a:bodyPr>
          <a:lstStyle/>
          <a:p>
            <a:pPr algn="ctr">
              <a:lnSpc>
                <a:spcPts val="3499"/>
              </a:lnSpc>
            </a:pPr>
            <a:r>
              <a:rPr lang="en-US" sz="2499">
                <a:solidFill>
                  <a:srgbClr val="000000"/>
                </a:solidFill>
                <a:latin typeface="Inter"/>
                <a:ea typeface="Inter"/>
                <a:cs typeface="Inter"/>
                <a:sym typeface="Inter"/>
              </a:rPr>
              <a:t>Log / consumo risorse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6928438" y="5791200"/>
            <a:ext cx="10051672" cy="1276350"/>
          </a:xfrm>
          <a:prstGeom prst="rect">
            <a:avLst/>
          </a:prstGeom>
        </p:spPr>
        <p:txBody>
          <a:bodyPr lIns="0" tIns="0" rIns="0" bIns="0" rtlCol="0" anchor="t">
            <a:spAutoFit/>
          </a:bodyPr>
          <a:lstStyle/>
          <a:p>
            <a:pPr algn="l">
              <a:lnSpc>
                <a:spcPts val="10109"/>
              </a:lnSpc>
            </a:pPr>
            <a:r>
              <a:rPr lang="en-US" sz="8424" b="1" dirty="0">
                <a:solidFill>
                  <a:srgbClr val="000000"/>
                </a:solidFill>
                <a:latin typeface="Inter Bold"/>
                <a:ea typeface="Inter Bold"/>
                <a:cs typeface="Inter Bold"/>
                <a:sym typeface="Inter Bold"/>
              </a:rPr>
              <a:t>2. </a:t>
            </a:r>
            <a:r>
              <a:rPr lang="en-US" sz="8424" b="1" dirty="0" err="1">
                <a:solidFill>
                  <a:srgbClr val="000000"/>
                </a:solidFill>
                <a:latin typeface="Inter Bold"/>
                <a:ea typeface="Inter Bold"/>
                <a:cs typeface="Inter Bold"/>
                <a:sym typeface="Inter Bold"/>
              </a:rPr>
              <a:t>Installazione</a:t>
            </a:r>
            <a:endParaRPr lang="en-US" sz="8424" b="1" dirty="0">
              <a:solidFill>
                <a:srgbClr val="000000"/>
              </a:solidFill>
              <a:latin typeface="Inter Bold"/>
              <a:ea typeface="Inter Bold"/>
              <a:cs typeface="Inter Bold"/>
              <a:sym typeface="Inter Bold"/>
            </a:endParaRPr>
          </a:p>
        </p:txBody>
      </p:sp>
      <p:sp>
        <p:nvSpPr>
          <p:cNvPr id="3" name="Freeform 3"/>
          <p:cNvSpPr/>
          <p:nvPr/>
        </p:nvSpPr>
        <p:spPr>
          <a:xfrm>
            <a:off x="2198827" y="-197455"/>
            <a:ext cx="4522539" cy="6172200"/>
          </a:xfrm>
          <a:custGeom>
            <a:avLst/>
            <a:gdLst/>
            <a:ahLst/>
            <a:cxnLst/>
            <a:rect l="l" t="t" r="r" b="b"/>
            <a:pathLst>
              <a:path w="4522539" h="6172200">
                <a:moveTo>
                  <a:pt x="0" y="0"/>
                </a:moveTo>
                <a:lnTo>
                  <a:pt x="4522540" y="0"/>
                </a:lnTo>
                <a:lnTo>
                  <a:pt x="4522540"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Freeform 4"/>
          <p:cNvSpPr/>
          <p:nvPr/>
        </p:nvSpPr>
        <p:spPr>
          <a:xfrm>
            <a:off x="-1892065" y="6012742"/>
            <a:ext cx="5122913" cy="3073748"/>
          </a:xfrm>
          <a:custGeom>
            <a:avLst/>
            <a:gdLst/>
            <a:ahLst/>
            <a:cxnLst/>
            <a:rect l="l" t="t" r="r" b="b"/>
            <a:pathLst>
              <a:path w="5122913" h="3073748">
                <a:moveTo>
                  <a:pt x="0" y="0"/>
                </a:moveTo>
                <a:lnTo>
                  <a:pt x="5122913" y="0"/>
                </a:lnTo>
                <a:lnTo>
                  <a:pt x="5122913" y="3073748"/>
                </a:lnTo>
                <a:lnTo>
                  <a:pt x="0" y="3073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5" name="Freeform 5"/>
          <p:cNvSpPr/>
          <p:nvPr/>
        </p:nvSpPr>
        <p:spPr>
          <a:xfrm>
            <a:off x="7962808" y="-330776"/>
            <a:ext cx="2055611" cy="2717755"/>
          </a:xfrm>
          <a:custGeom>
            <a:avLst/>
            <a:gdLst/>
            <a:ahLst/>
            <a:cxnLst/>
            <a:rect l="l" t="t" r="r" b="b"/>
            <a:pathLst>
              <a:path w="2055611" h="2717755">
                <a:moveTo>
                  <a:pt x="0" y="0"/>
                </a:moveTo>
                <a:lnTo>
                  <a:pt x="2055612" y="0"/>
                </a:lnTo>
                <a:lnTo>
                  <a:pt x="2055612" y="2717756"/>
                </a:lnTo>
                <a:lnTo>
                  <a:pt x="0" y="2717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6" name="Freeform 6"/>
          <p:cNvSpPr/>
          <p:nvPr/>
        </p:nvSpPr>
        <p:spPr>
          <a:xfrm>
            <a:off x="-1327292" y="-644511"/>
            <a:ext cx="3993368" cy="2853443"/>
          </a:xfrm>
          <a:custGeom>
            <a:avLst/>
            <a:gdLst/>
            <a:ahLst/>
            <a:cxnLst/>
            <a:rect l="l" t="t" r="r" b="b"/>
            <a:pathLst>
              <a:path w="3993368" h="2853443">
                <a:moveTo>
                  <a:pt x="0" y="0"/>
                </a:moveTo>
                <a:lnTo>
                  <a:pt x="3993368" y="0"/>
                </a:lnTo>
                <a:lnTo>
                  <a:pt x="3993368" y="2853443"/>
                </a:lnTo>
                <a:lnTo>
                  <a:pt x="0" y="28534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37626"/>
            <a:ext cx="4877993" cy="5020674"/>
            <a:chOff x="0" y="0"/>
            <a:chExt cx="2188406" cy="2252417"/>
          </a:xfrm>
        </p:grpSpPr>
        <p:sp>
          <p:nvSpPr>
            <p:cNvPr id="3" name="Freeform 3"/>
            <p:cNvSpPr/>
            <p:nvPr/>
          </p:nvSpPr>
          <p:spPr>
            <a:xfrm>
              <a:off x="0" y="0"/>
              <a:ext cx="2188407" cy="2252417"/>
            </a:xfrm>
            <a:custGeom>
              <a:avLst/>
              <a:gdLst/>
              <a:ahLst/>
              <a:cxnLst/>
              <a:rect l="l" t="t" r="r" b="b"/>
              <a:pathLst>
                <a:path w="2188407" h="225241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7" y="55880"/>
                    <a:pt x="2188407" y="124460"/>
                  </a:cubicBezTo>
                  <a:lnTo>
                    <a:pt x="2188407" y="2127957"/>
                  </a:lnTo>
                  <a:cubicBezTo>
                    <a:pt x="2188407" y="2196537"/>
                    <a:pt x="2132526" y="2252417"/>
                    <a:pt x="2063946" y="2252417"/>
                  </a:cubicBezTo>
                  <a:close/>
                </a:path>
              </a:pathLst>
            </a:custGeom>
            <a:solidFill>
              <a:srgbClr val="F1F1F1">
                <a:alpha val="63922"/>
              </a:srgbClr>
            </a:solidFill>
          </p:spPr>
          <p:txBody>
            <a:bodyPr/>
            <a:lstStyle/>
            <a:p>
              <a:endParaRPr lang="it-IT"/>
            </a:p>
          </p:txBody>
        </p:sp>
      </p:grpSp>
      <p:grpSp>
        <p:nvGrpSpPr>
          <p:cNvPr id="4" name="Group 4"/>
          <p:cNvGrpSpPr/>
          <p:nvPr/>
        </p:nvGrpSpPr>
        <p:grpSpPr>
          <a:xfrm>
            <a:off x="6705003" y="4237626"/>
            <a:ext cx="4877993" cy="5020674"/>
            <a:chOff x="0" y="0"/>
            <a:chExt cx="2188406" cy="2252417"/>
          </a:xfrm>
        </p:grpSpPr>
        <p:sp>
          <p:nvSpPr>
            <p:cNvPr id="5" name="Freeform 5"/>
            <p:cNvSpPr/>
            <p:nvPr/>
          </p:nvSpPr>
          <p:spPr>
            <a:xfrm>
              <a:off x="0" y="0"/>
              <a:ext cx="2188407" cy="2252417"/>
            </a:xfrm>
            <a:custGeom>
              <a:avLst/>
              <a:gdLst/>
              <a:ahLst/>
              <a:cxnLst/>
              <a:rect l="l" t="t" r="r" b="b"/>
              <a:pathLst>
                <a:path w="2188407" h="225241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7" y="55880"/>
                    <a:pt x="2188407" y="124460"/>
                  </a:cubicBezTo>
                  <a:lnTo>
                    <a:pt x="2188407" y="2127957"/>
                  </a:lnTo>
                  <a:cubicBezTo>
                    <a:pt x="2188407" y="2196537"/>
                    <a:pt x="2132526" y="2252417"/>
                    <a:pt x="2063946" y="2252417"/>
                  </a:cubicBezTo>
                  <a:close/>
                </a:path>
              </a:pathLst>
            </a:custGeom>
            <a:solidFill>
              <a:srgbClr val="F1F1F1">
                <a:alpha val="63922"/>
              </a:srgbClr>
            </a:solidFill>
          </p:spPr>
          <p:txBody>
            <a:bodyPr/>
            <a:lstStyle/>
            <a:p>
              <a:endParaRPr lang="it-IT"/>
            </a:p>
          </p:txBody>
        </p:sp>
      </p:grpSp>
      <p:grpSp>
        <p:nvGrpSpPr>
          <p:cNvPr id="6" name="Group 6"/>
          <p:cNvGrpSpPr/>
          <p:nvPr/>
        </p:nvGrpSpPr>
        <p:grpSpPr>
          <a:xfrm>
            <a:off x="12381307" y="4237626"/>
            <a:ext cx="4877993" cy="5020674"/>
            <a:chOff x="0" y="0"/>
            <a:chExt cx="2188406" cy="2252417"/>
          </a:xfrm>
        </p:grpSpPr>
        <p:sp>
          <p:nvSpPr>
            <p:cNvPr id="7" name="Freeform 7"/>
            <p:cNvSpPr/>
            <p:nvPr/>
          </p:nvSpPr>
          <p:spPr>
            <a:xfrm>
              <a:off x="0" y="0"/>
              <a:ext cx="2188407" cy="2252417"/>
            </a:xfrm>
            <a:custGeom>
              <a:avLst/>
              <a:gdLst/>
              <a:ahLst/>
              <a:cxnLst/>
              <a:rect l="l" t="t" r="r" b="b"/>
              <a:pathLst>
                <a:path w="2188407" h="225241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7" y="55880"/>
                    <a:pt x="2188407" y="124460"/>
                  </a:cubicBezTo>
                  <a:lnTo>
                    <a:pt x="2188407" y="2127957"/>
                  </a:lnTo>
                  <a:cubicBezTo>
                    <a:pt x="2188407" y="2196537"/>
                    <a:pt x="2132526" y="2252417"/>
                    <a:pt x="2063946" y="2252417"/>
                  </a:cubicBezTo>
                  <a:close/>
                </a:path>
              </a:pathLst>
            </a:custGeom>
            <a:solidFill>
              <a:srgbClr val="F1F1F1">
                <a:alpha val="63922"/>
              </a:srgbClr>
            </a:solidFill>
          </p:spPr>
          <p:txBody>
            <a:bodyPr/>
            <a:lstStyle/>
            <a:p>
              <a:endParaRPr lang="it-IT"/>
            </a:p>
          </p:txBody>
        </p:sp>
      </p:grpSp>
      <p:sp>
        <p:nvSpPr>
          <p:cNvPr id="8" name="Freeform 8"/>
          <p:cNvSpPr/>
          <p:nvPr/>
        </p:nvSpPr>
        <p:spPr>
          <a:xfrm>
            <a:off x="2389541" y="4509122"/>
            <a:ext cx="2156312" cy="1425861"/>
          </a:xfrm>
          <a:custGeom>
            <a:avLst/>
            <a:gdLst/>
            <a:ahLst/>
            <a:cxnLst/>
            <a:rect l="l" t="t" r="r" b="b"/>
            <a:pathLst>
              <a:path w="2156312" h="1425861">
                <a:moveTo>
                  <a:pt x="0" y="0"/>
                </a:moveTo>
                <a:lnTo>
                  <a:pt x="2156312" y="0"/>
                </a:lnTo>
                <a:lnTo>
                  <a:pt x="2156312" y="1425861"/>
                </a:lnTo>
                <a:lnTo>
                  <a:pt x="0" y="14258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9" name="Freeform 9"/>
          <p:cNvSpPr/>
          <p:nvPr/>
        </p:nvSpPr>
        <p:spPr>
          <a:xfrm>
            <a:off x="13994913" y="4509122"/>
            <a:ext cx="1650780" cy="1425861"/>
          </a:xfrm>
          <a:custGeom>
            <a:avLst/>
            <a:gdLst/>
            <a:ahLst/>
            <a:cxnLst/>
            <a:rect l="l" t="t" r="r" b="b"/>
            <a:pathLst>
              <a:path w="1650780" h="1425861">
                <a:moveTo>
                  <a:pt x="0" y="0"/>
                </a:moveTo>
                <a:lnTo>
                  <a:pt x="1650780" y="0"/>
                </a:lnTo>
                <a:lnTo>
                  <a:pt x="1650780" y="1425861"/>
                </a:lnTo>
                <a:lnTo>
                  <a:pt x="0" y="14258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10" name="Freeform 10"/>
          <p:cNvSpPr/>
          <p:nvPr/>
        </p:nvSpPr>
        <p:spPr>
          <a:xfrm>
            <a:off x="8438199" y="4509122"/>
            <a:ext cx="1411603" cy="1425861"/>
          </a:xfrm>
          <a:custGeom>
            <a:avLst/>
            <a:gdLst/>
            <a:ahLst/>
            <a:cxnLst/>
            <a:rect l="l" t="t" r="r" b="b"/>
            <a:pathLst>
              <a:path w="1411603" h="1425861">
                <a:moveTo>
                  <a:pt x="0" y="0"/>
                </a:moveTo>
                <a:lnTo>
                  <a:pt x="1411602" y="0"/>
                </a:lnTo>
                <a:lnTo>
                  <a:pt x="1411602" y="1425861"/>
                </a:lnTo>
                <a:lnTo>
                  <a:pt x="0" y="14258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grpSp>
        <p:nvGrpSpPr>
          <p:cNvPr id="11" name="Group 11"/>
          <p:cNvGrpSpPr/>
          <p:nvPr/>
        </p:nvGrpSpPr>
        <p:grpSpPr>
          <a:xfrm>
            <a:off x="2415102" y="1302828"/>
            <a:ext cx="13457797" cy="1663262"/>
            <a:chOff x="0" y="0"/>
            <a:chExt cx="17943729" cy="2217683"/>
          </a:xfrm>
        </p:grpSpPr>
        <p:sp>
          <p:nvSpPr>
            <p:cNvPr id="12" name="TextBox 12"/>
            <p:cNvSpPr txBox="1"/>
            <p:nvPr/>
          </p:nvSpPr>
          <p:spPr>
            <a:xfrm>
              <a:off x="0" y="9525"/>
              <a:ext cx="17943729" cy="1260475"/>
            </a:xfrm>
            <a:prstGeom prst="rect">
              <a:avLst/>
            </a:prstGeom>
          </p:spPr>
          <p:txBody>
            <a:bodyPr lIns="0" tIns="0" rIns="0" bIns="0" rtlCol="0" anchor="t">
              <a:spAutoFit/>
            </a:bodyPr>
            <a:lstStyle/>
            <a:p>
              <a:pPr algn="ctr">
                <a:lnSpc>
                  <a:spcPts val="7560"/>
                </a:lnSpc>
              </a:pPr>
              <a:r>
                <a:rPr lang="en-US" sz="6300" b="1">
                  <a:solidFill>
                    <a:srgbClr val="000000"/>
                  </a:solidFill>
                  <a:latin typeface="Inter Bold"/>
                  <a:ea typeface="Inter Bold"/>
                  <a:cs typeface="Inter Bold"/>
                  <a:sym typeface="Inter Bold"/>
                </a:rPr>
                <a:t>Flow di esecuzione: Installazione</a:t>
              </a:r>
            </a:p>
          </p:txBody>
        </p:sp>
        <p:sp>
          <p:nvSpPr>
            <p:cNvPr id="13" name="TextBox 13"/>
            <p:cNvSpPr txBox="1"/>
            <p:nvPr/>
          </p:nvSpPr>
          <p:spPr>
            <a:xfrm>
              <a:off x="0" y="1630308"/>
              <a:ext cx="17943729" cy="587375"/>
            </a:xfrm>
            <a:prstGeom prst="rect">
              <a:avLst/>
            </a:prstGeom>
          </p:spPr>
          <p:txBody>
            <a:bodyPr lIns="0" tIns="0" rIns="0" bIns="0" rtlCol="0" anchor="t">
              <a:spAutoFit/>
            </a:bodyPr>
            <a:lstStyle/>
            <a:p>
              <a:pPr algn="ctr">
                <a:lnSpc>
                  <a:spcPts val="3599"/>
                </a:lnSpc>
              </a:pPr>
              <a:endParaRPr/>
            </a:p>
          </p:txBody>
        </p:sp>
      </p:grpSp>
      <p:grpSp>
        <p:nvGrpSpPr>
          <p:cNvPr id="14" name="Group 14"/>
          <p:cNvGrpSpPr/>
          <p:nvPr/>
        </p:nvGrpSpPr>
        <p:grpSpPr>
          <a:xfrm>
            <a:off x="7138877" y="6177367"/>
            <a:ext cx="4010247" cy="2630958"/>
            <a:chOff x="0" y="0"/>
            <a:chExt cx="5346995" cy="3507944"/>
          </a:xfrm>
        </p:grpSpPr>
        <p:sp>
          <p:nvSpPr>
            <p:cNvPr id="15" name="TextBox 15"/>
            <p:cNvSpPr txBox="1"/>
            <p:nvPr/>
          </p:nvSpPr>
          <p:spPr>
            <a:xfrm>
              <a:off x="0" y="-47625"/>
              <a:ext cx="5346995" cy="569172"/>
            </a:xfrm>
            <a:prstGeom prst="rect">
              <a:avLst/>
            </a:prstGeom>
          </p:spPr>
          <p:txBody>
            <a:bodyPr lIns="0" tIns="0" rIns="0" bIns="0" rtlCol="0" anchor="t">
              <a:spAutoFit/>
            </a:bodyPr>
            <a:lstStyle/>
            <a:p>
              <a:pPr algn="ctr">
                <a:lnSpc>
                  <a:spcPts val="3639"/>
                </a:lnSpc>
              </a:pPr>
              <a:r>
                <a:rPr lang="en-US" sz="2599" b="1">
                  <a:solidFill>
                    <a:srgbClr val="000000"/>
                  </a:solidFill>
                  <a:latin typeface="Inter Bold"/>
                  <a:ea typeface="Inter Bold"/>
                  <a:cs typeface="Inter Bold"/>
                  <a:sym typeface="Inter Bold"/>
                </a:rPr>
                <a:t>Controllo CSV e GUI</a:t>
              </a:r>
            </a:p>
          </p:txBody>
        </p:sp>
        <p:sp>
          <p:nvSpPr>
            <p:cNvPr id="16" name="TextBox 16"/>
            <p:cNvSpPr txBox="1"/>
            <p:nvPr/>
          </p:nvSpPr>
          <p:spPr>
            <a:xfrm>
              <a:off x="0" y="1029257"/>
              <a:ext cx="5346995" cy="2054902"/>
            </a:xfrm>
            <a:prstGeom prst="rect">
              <a:avLst/>
            </a:prstGeom>
          </p:spPr>
          <p:txBody>
            <a:bodyPr lIns="0" tIns="0" rIns="0" bIns="0" rtlCol="0" anchor="t">
              <a:spAutoFit/>
            </a:bodyPr>
            <a:lstStyle/>
            <a:p>
              <a:pPr algn="ctr">
                <a:lnSpc>
                  <a:spcPts val="3121"/>
                </a:lnSpc>
              </a:pPr>
              <a:r>
                <a:rPr lang="en-US" sz="2229">
                  <a:solidFill>
                    <a:srgbClr val="000000"/>
                  </a:solidFill>
                  <a:latin typeface="Inter"/>
                  <a:ea typeface="Inter"/>
                  <a:cs typeface="Inter"/>
                  <a:sym typeface="Inter"/>
                </a:rPr>
                <a:t>Controlla se il file output.csv esiste e, in caso contrario, avvia la GUI assicurandone l'esecuzione corretta</a:t>
              </a:r>
            </a:p>
          </p:txBody>
        </p:sp>
      </p:grpSp>
      <p:grpSp>
        <p:nvGrpSpPr>
          <p:cNvPr id="17" name="Group 17"/>
          <p:cNvGrpSpPr/>
          <p:nvPr/>
        </p:nvGrpSpPr>
        <p:grpSpPr>
          <a:xfrm>
            <a:off x="12815180" y="6141691"/>
            <a:ext cx="4010247" cy="2264413"/>
            <a:chOff x="0" y="0"/>
            <a:chExt cx="5346995" cy="3019217"/>
          </a:xfrm>
        </p:grpSpPr>
        <p:sp>
          <p:nvSpPr>
            <p:cNvPr id="18" name="TextBox 18"/>
            <p:cNvSpPr txBox="1"/>
            <p:nvPr/>
          </p:nvSpPr>
          <p:spPr>
            <a:xfrm>
              <a:off x="0" y="-47625"/>
              <a:ext cx="5346995" cy="569172"/>
            </a:xfrm>
            <a:prstGeom prst="rect">
              <a:avLst/>
            </a:prstGeom>
          </p:spPr>
          <p:txBody>
            <a:bodyPr lIns="0" tIns="0" rIns="0" bIns="0" rtlCol="0" anchor="t">
              <a:spAutoFit/>
            </a:bodyPr>
            <a:lstStyle/>
            <a:p>
              <a:pPr algn="ctr">
                <a:lnSpc>
                  <a:spcPts val="3640"/>
                </a:lnSpc>
              </a:pPr>
              <a:r>
                <a:rPr lang="en-US" sz="2600" b="1">
                  <a:solidFill>
                    <a:srgbClr val="000000"/>
                  </a:solidFill>
                  <a:latin typeface="Inter Bold"/>
                  <a:ea typeface="Inter Bold"/>
                  <a:cs typeface="Inter Bold"/>
                  <a:sym typeface="Inter Bold"/>
                </a:rPr>
                <a:t>Processi e Compatibilità</a:t>
              </a:r>
            </a:p>
          </p:txBody>
        </p:sp>
        <p:sp>
          <p:nvSpPr>
            <p:cNvPr id="19" name="TextBox 19"/>
            <p:cNvSpPr txBox="1"/>
            <p:nvPr/>
          </p:nvSpPr>
          <p:spPr>
            <a:xfrm>
              <a:off x="0" y="1060583"/>
              <a:ext cx="5346995" cy="1534202"/>
            </a:xfrm>
            <a:prstGeom prst="rect">
              <a:avLst/>
            </a:prstGeom>
          </p:spPr>
          <p:txBody>
            <a:bodyPr lIns="0" tIns="0" rIns="0" bIns="0" rtlCol="0" anchor="t">
              <a:spAutoFit/>
            </a:bodyPr>
            <a:lstStyle/>
            <a:p>
              <a:pPr algn="ctr">
                <a:lnSpc>
                  <a:spcPts val="3121"/>
                </a:lnSpc>
              </a:pPr>
              <a:r>
                <a:rPr lang="en-US" sz="2229">
                  <a:solidFill>
                    <a:srgbClr val="000000"/>
                  </a:solidFill>
                  <a:latin typeface="Inter"/>
                  <a:ea typeface="Inter"/>
                  <a:cs typeface="Inter"/>
                  <a:sym typeface="Inter"/>
                </a:rPr>
                <a:t>Gestisce percorsi e processi specifici per ogni sistema operativo</a:t>
              </a:r>
            </a:p>
          </p:txBody>
        </p:sp>
      </p:grpSp>
      <p:grpSp>
        <p:nvGrpSpPr>
          <p:cNvPr id="20" name="Group 20"/>
          <p:cNvGrpSpPr/>
          <p:nvPr/>
        </p:nvGrpSpPr>
        <p:grpSpPr>
          <a:xfrm>
            <a:off x="1462573" y="6177367"/>
            <a:ext cx="4010247" cy="2410549"/>
            <a:chOff x="0" y="0"/>
            <a:chExt cx="5346995" cy="3214065"/>
          </a:xfrm>
        </p:grpSpPr>
        <p:sp>
          <p:nvSpPr>
            <p:cNvPr id="21" name="TextBox 21"/>
            <p:cNvSpPr txBox="1"/>
            <p:nvPr/>
          </p:nvSpPr>
          <p:spPr>
            <a:xfrm>
              <a:off x="0" y="-47625"/>
              <a:ext cx="5346995" cy="569172"/>
            </a:xfrm>
            <a:prstGeom prst="rect">
              <a:avLst/>
            </a:prstGeom>
          </p:spPr>
          <p:txBody>
            <a:bodyPr lIns="0" tIns="0" rIns="0" bIns="0" rtlCol="0" anchor="t">
              <a:spAutoFit/>
            </a:bodyPr>
            <a:lstStyle/>
            <a:p>
              <a:pPr algn="ctr">
                <a:lnSpc>
                  <a:spcPts val="3639"/>
                </a:lnSpc>
              </a:pPr>
              <a:r>
                <a:rPr lang="en-US" sz="2599" b="1">
                  <a:solidFill>
                    <a:srgbClr val="000000"/>
                  </a:solidFill>
                  <a:latin typeface="Inter Bold"/>
                  <a:ea typeface="Inter Bold"/>
                  <a:cs typeface="Inter Bold"/>
                  <a:sym typeface="Inter Bold"/>
                </a:rPr>
                <a:t>Autostart</a:t>
              </a:r>
            </a:p>
          </p:txBody>
        </p:sp>
        <p:sp>
          <p:nvSpPr>
            <p:cNvPr id="22" name="TextBox 22"/>
            <p:cNvSpPr txBox="1"/>
            <p:nvPr/>
          </p:nvSpPr>
          <p:spPr>
            <a:xfrm>
              <a:off x="0" y="1029257"/>
              <a:ext cx="5346995" cy="2054959"/>
            </a:xfrm>
            <a:prstGeom prst="rect">
              <a:avLst/>
            </a:prstGeom>
          </p:spPr>
          <p:txBody>
            <a:bodyPr lIns="0" tIns="0" rIns="0" bIns="0" rtlCol="0" anchor="t">
              <a:spAutoFit/>
            </a:bodyPr>
            <a:lstStyle/>
            <a:p>
              <a:pPr algn="ctr">
                <a:lnSpc>
                  <a:spcPts val="3119"/>
                </a:lnSpc>
              </a:pPr>
              <a:r>
                <a:rPr lang="en-US" sz="2228">
                  <a:solidFill>
                    <a:srgbClr val="000000"/>
                  </a:solidFill>
                  <a:latin typeface="Inter"/>
                  <a:ea typeface="Inter"/>
                  <a:cs typeface="Inter"/>
                  <a:sym typeface="Inter"/>
                </a:rPr>
                <a:t>Processo di configurazione per avviare automaticamente l'applicazione ogni volta che il sistema operativo si avvia</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6099" y="2677809"/>
            <a:ext cx="7543297" cy="807128"/>
            <a:chOff x="0" y="0"/>
            <a:chExt cx="10057729" cy="1076171"/>
          </a:xfrm>
        </p:grpSpPr>
        <p:grpSp>
          <p:nvGrpSpPr>
            <p:cNvPr id="3" name="Group 3"/>
            <p:cNvGrpSpPr/>
            <p:nvPr/>
          </p:nvGrpSpPr>
          <p:grpSpPr>
            <a:xfrm>
              <a:off x="0" y="0"/>
              <a:ext cx="10057729" cy="1076171"/>
              <a:chOff x="0" y="0"/>
              <a:chExt cx="6659233" cy="712534"/>
            </a:xfrm>
          </p:grpSpPr>
          <p:sp>
            <p:nvSpPr>
              <p:cNvPr id="4" name="Freeform 4"/>
              <p:cNvSpPr/>
              <p:nvPr/>
            </p:nvSpPr>
            <p:spPr>
              <a:xfrm>
                <a:off x="0" y="0"/>
                <a:ext cx="6659234" cy="712534"/>
              </a:xfrm>
              <a:custGeom>
                <a:avLst/>
                <a:gdLst/>
                <a:ahLst/>
                <a:cxnLst/>
                <a:rect l="l" t="t" r="r" b="b"/>
                <a:pathLst>
                  <a:path w="6659234" h="712534">
                    <a:moveTo>
                      <a:pt x="6534773" y="712534"/>
                    </a:moveTo>
                    <a:lnTo>
                      <a:pt x="124460" y="712534"/>
                    </a:lnTo>
                    <a:cubicBezTo>
                      <a:pt x="55880" y="712534"/>
                      <a:pt x="0" y="656654"/>
                      <a:pt x="0" y="588074"/>
                    </a:cubicBezTo>
                    <a:lnTo>
                      <a:pt x="0" y="124460"/>
                    </a:lnTo>
                    <a:cubicBezTo>
                      <a:pt x="0" y="55880"/>
                      <a:pt x="55880" y="0"/>
                      <a:pt x="124460" y="0"/>
                    </a:cubicBezTo>
                    <a:lnTo>
                      <a:pt x="6534774" y="0"/>
                    </a:lnTo>
                    <a:cubicBezTo>
                      <a:pt x="6603354" y="0"/>
                      <a:pt x="6659234" y="55880"/>
                      <a:pt x="6659234" y="124460"/>
                    </a:cubicBezTo>
                    <a:lnTo>
                      <a:pt x="6659234" y="588074"/>
                    </a:lnTo>
                    <a:cubicBezTo>
                      <a:pt x="6659234" y="656654"/>
                      <a:pt x="6603354" y="712534"/>
                      <a:pt x="6534774" y="712534"/>
                    </a:cubicBezTo>
                    <a:close/>
                  </a:path>
                </a:pathLst>
              </a:custGeom>
              <a:solidFill>
                <a:srgbClr val="F1F1F1">
                  <a:alpha val="63922"/>
                </a:srgbClr>
              </a:solidFill>
            </p:spPr>
            <p:txBody>
              <a:bodyPr/>
              <a:lstStyle/>
              <a:p>
                <a:endParaRPr lang="it-IT"/>
              </a:p>
            </p:txBody>
          </p:sp>
        </p:grpSp>
        <p:sp>
          <p:nvSpPr>
            <p:cNvPr id="5" name="TextBox 5"/>
            <p:cNvSpPr txBox="1"/>
            <p:nvPr/>
          </p:nvSpPr>
          <p:spPr>
            <a:xfrm>
              <a:off x="333503" y="262707"/>
              <a:ext cx="9390724"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Utilizzo della libreria AutoLaunch</a:t>
              </a:r>
            </a:p>
          </p:txBody>
        </p:sp>
      </p:grpSp>
      <p:grpSp>
        <p:nvGrpSpPr>
          <p:cNvPr id="6" name="Group 6"/>
          <p:cNvGrpSpPr/>
          <p:nvPr/>
        </p:nvGrpSpPr>
        <p:grpSpPr>
          <a:xfrm>
            <a:off x="1028700" y="4104063"/>
            <a:ext cx="8198095" cy="731563"/>
            <a:chOff x="0" y="0"/>
            <a:chExt cx="10930793" cy="975417"/>
          </a:xfrm>
        </p:grpSpPr>
        <p:grpSp>
          <p:nvGrpSpPr>
            <p:cNvPr id="7" name="Group 7"/>
            <p:cNvGrpSpPr/>
            <p:nvPr/>
          </p:nvGrpSpPr>
          <p:grpSpPr>
            <a:xfrm>
              <a:off x="0" y="0"/>
              <a:ext cx="10930793" cy="975417"/>
              <a:chOff x="0" y="0"/>
              <a:chExt cx="7237290" cy="698603"/>
            </a:xfrm>
          </p:grpSpPr>
          <p:sp>
            <p:nvSpPr>
              <p:cNvPr id="8" name="Freeform 8"/>
              <p:cNvSpPr/>
              <p:nvPr/>
            </p:nvSpPr>
            <p:spPr>
              <a:xfrm>
                <a:off x="0" y="0"/>
                <a:ext cx="7237290" cy="698603"/>
              </a:xfrm>
              <a:custGeom>
                <a:avLst/>
                <a:gdLst/>
                <a:ahLst/>
                <a:cxnLst/>
                <a:rect l="l" t="t" r="r" b="b"/>
                <a:pathLst>
                  <a:path w="7237290" h="698603">
                    <a:moveTo>
                      <a:pt x="7112829" y="698603"/>
                    </a:moveTo>
                    <a:lnTo>
                      <a:pt x="124460" y="698603"/>
                    </a:lnTo>
                    <a:cubicBezTo>
                      <a:pt x="55880" y="698603"/>
                      <a:pt x="0" y="642723"/>
                      <a:pt x="0" y="574143"/>
                    </a:cubicBezTo>
                    <a:lnTo>
                      <a:pt x="0" y="124460"/>
                    </a:lnTo>
                    <a:cubicBezTo>
                      <a:pt x="0" y="55880"/>
                      <a:pt x="55880" y="0"/>
                      <a:pt x="124460" y="0"/>
                    </a:cubicBezTo>
                    <a:lnTo>
                      <a:pt x="7112830" y="0"/>
                    </a:lnTo>
                    <a:cubicBezTo>
                      <a:pt x="7181410" y="0"/>
                      <a:pt x="7237290" y="55880"/>
                      <a:pt x="7237290" y="124460"/>
                    </a:cubicBezTo>
                    <a:lnTo>
                      <a:pt x="7237290" y="574143"/>
                    </a:lnTo>
                    <a:cubicBezTo>
                      <a:pt x="7237290" y="642723"/>
                      <a:pt x="7181410" y="698603"/>
                      <a:pt x="7112830" y="698603"/>
                    </a:cubicBezTo>
                    <a:close/>
                  </a:path>
                </a:pathLst>
              </a:custGeom>
              <a:solidFill>
                <a:srgbClr val="F1F1F1">
                  <a:alpha val="63922"/>
                </a:srgbClr>
              </a:solidFill>
            </p:spPr>
            <p:txBody>
              <a:bodyPr/>
              <a:lstStyle/>
              <a:p>
                <a:endParaRPr lang="it-IT"/>
              </a:p>
            </p:txBody>
          </p:sp>
        </p:grpSp>
        <p:sp>
          <p:nvSpPr>
            <p:cNvPr id="9" name="TextBox 9"/>
            <p:cNvSpPr txBox="1"/>
            <p:nvPr/>
          </p:nvSpPr>
          <p:spPr>
            <a:xfrm>
              <a:off x="362453" y="212330"/>
              <a:ext cx="10205888" cy="503132"/>
            </a:xfrm>
            <a:prstGeom prst="rect">
              <a:avLst/>
            </a:prstGeom>
          </p:spPr>
          <p:txBody>
            <a:bodyPr lIns="0" tIns="0" rIns="0" bIns="0" rtlCol="0" anchor="t">
              <a:spAutoFit/>
            </a:bodyPr>
            <a:lstStyle/>
            <a:p>
              <a:pPr algn="ctr">
                <a:lnSpc>
                  <a:spcPts val="3220"/>
                </a:lnSpc>
              </a:pPr>
              <a:r>
                <a:rPr lang="en-US" sz="2300">
                  <a:solidFill>
                    <a:srgbClr val="000000"/>
                  </a:solidFill>
                  <a:latin typeface="Inter"/>
                  <a:ea typeface="Inter"/>
                  <a:cs typeface="Inter"/>
                  <a:sym typeface="Inter"/>
                </a:rPr>
                <a:t>Percorso dell'applicazione calcolato dinamicamente</a:t>
              </a:r>
            </a:p>
          </p:txBody>
        </p:sp>
      </p:grpSp>
      <p:grpSp>
        <p:nvGrpSpPr>
          <p:cNvPr id="10" name="Group 10"/>
          <p:cNvGrpSpPr/>
          <p:nvPr/>
        </p:nvGrpSpPr>
        <p:grpSpPr>
          <a:xfrm>
            <a:off x="9433671" y="745721"/>
            <a:ext cx="7825629" cy="8795558"/>
            <a:chOff x="0" y="0"/>
            <a:chExt cx="723169" cy="812800"/>
          </a:xfrm>
        </p:grpSpPr>
        <p:sp>
          <p:nvSpPr>
            <p:cNvPr id="11" name="Freeform 11"/>
            <p:cNvSpPr/>
            <p:nvPr/>
          </p:nvSpPr>
          <p:spPr>
            <a:xfrm>
              <a:off x="0" y="0"/>
              <a:ext cx="723169" cy="812800"/>
            </a:xfrm>
            <a:custGeom>
              <a:avLst/>
              <a:gdLst/>
              <a:ahLst/>
              <a:cxnLst/>
              <a:rect l="l" t="t" r="r" b="b"/>
              <a:pathLst>
                <a:path w="723169" h="812800">
                  <a:moveTo>
                    <a:pt x="22754" y="0"/>
                  </a:moveTo>
                  <a:lnTo>
                    <a:pt x="700415" y="0"/>
                  </a:lnTo>
                  <a:cubicBezTo>
                    <a:pt x="706449" y="0"/>
                    <a:pt x="712237" y="2397"/>
                    <a:pt x="716504" y="6664"/>
                  </a:cubicBezTo>
                  <a:cubicBezTo>
                    <a:pt x="720771" y="10932"/>
                    <a:pt x="723169" y="16719"/>
                    <a:pt x="723169" y="22754"/>
                  </a:cubicBezTo>
                  <a:lnTo>
                    <a:pt x="723169" y="790046"/>
                  </a:lnTo>
                  <a:cubicBezTo>
                    <a:pt x="723169" y="796081"/>
                    <a:pt x="720771" y="801868"/>
                    <a:pt x="716504" y="806136"/>
                  </a:cubicBezTo>
                  <a:cubicBezTo>
                    <a:pt x="712237" y="810403"/>
                    <a:pt x="706449" y="812800"/>
                    <a:pt x="700415" y="812800"/>
                  </a:cubicBezTo>
                  <a:lnTo>
                    <a:pt x="22754" y="812800"/>
                  </a:lnTo>
                  <a:cubicBezTo>
                    <a:pt x="16719" y="812800"/>
                    <a:pt x="10932" y="810403"/>
                    <a:pt x="6664" y="806136"/>
                  </a:cubicBezTo>
                  <a:cubicBezTo>
                    <a:pt x="2397" y="801868"/>
                    <a:pt x="0" y="796081"/>
                    <a:pt x="0" y="790046"/>
                  </a:cubicBezTo>
                  <a:lnTo>
                    <a:pt x="0" y="22754"/>
                  </a:lnTo>
                  <a:cubicBezTo>
                    <a:pt x="0" y="16719"/>
                    <a:pt x="2397" y="10932"/>
                    <a:pt x="6664" y="6664"/>
                  </a:cubicBezTo>
                  <a:cubicBezTo>
                    <a:pt x="10932" y="2397"/>
                    <a:pt x="16719" y="0"/>
                    <a:pt x="22754" y="0"/>
                  </a:cubicBezTo>
                  <a:close/>
                </a:path>
              </a:pathLst>
            </a:custGeom>
            <a:blipFill>
              <a:blip r:embed="rId3"/>
              <a:stretch>
                <a:fillRect l="-1560" r="-1560"/>
              </a:stretch>
            </a:blipFill>
          </p:spPr>
          <p:txBody>
            <a:bodyPr/>
            <a:lstStyle/>
            <a:p>
              <a:endParaRPr lang="it-IT"/>
            </a:p>
          </p:txBody>
        </p:sp>
      </p:grpSp>
      <p:grpSp>
        <p:nvGrpSpPr>
          <p:cNvPr id="12" name="Group 12"/>
          <p:cNvGrpSpPr/>
          <p:nvPr/>
        </p:nvGrpSpPr>
        <p:grpSpPr>
          <a:xfrm>
            <a:off x="1028700" y="5454751"/>
            <a:ext cx="8198095" cy="731563"/>
            <a:chOff x="0" y="0"/>
            <a:chExt cx="10930793" cy="975417"/>
          </a:xfrm>
        </p:grpSpPr>
        <p:grpSp>
          <p:nvGrpSpPr>
            <p:cNvPr id="13" name="Group 13"/>
            <p:cNvGrpSpPr/>
            <p:nvPr/>
          </p:nvGrpSpPr>
          <p:grpSpPr>
            <a:xfrm>
              <a:off x="0" y="0"/>
              <a:ext cx="10930793" cy="975417"/>
              <a:chOff x="0" y="0"/>
              <a:chExt cx="7237290" cy="698603"/>
            </a:xfrm>
          </p:grpSpPr>
          <p:sp>
            <p:nvSpPr>
              <p:cNvPr id="14" name="Freeform 14"/>
              <p:cNvSpPr/>
              <p:nvPr/>
            </p:nvSpPr>
            <p:spPr>
              <a:xfrm>
                <a:off x="0" y="0"/>
                <a:ext cx="7237290" cy="698603"/>
              </a:xfrm>
              <a:custGeom>
                <a:avLst/>
                <a:gdLst/>
                <a:ahLst/>
                <a:cxnLst/>
                <a:rect l="l" t="t" r="r" b="b"/>
                <a:pathLst>
                  <a:path w="7237290" h="698603">
                    <a:moveTo>
                      <a:pt x="7112829" y="698603"/>
                    </a:moveTo>
                    <a:lnTo>
                      <a:pt x="124460" y="698603"/>
                    </a:lnTo>
                    <a:cubicBezTo>
                      <a:pt x="55880" y="698603"/>
                      <a:pt x="0" y="642723"/>
                      <a:pt x="0" y="574143"/>
                    </a:cubicBezTo>
                    <a:lnTo>
                      <a:pt x="0" y="124460"/>
                    </a:lnTo>
                    <a:cubicBezTo>
                      <a:pt x="0" y="55880"/>
                      <a:pt x="55880" y="0"/>
                      <a:pt x="124460" y="0"/>
                    </a:cubicBezTo>
                    <a:lnTo>
                      <a:pt x="7112830" y="0"/>
                    </a:lnTo>
                    <a:cubicBezTo>
                      <a:pt x="7181410" y="0"/>
                      <a:pt x="7237290" y="55880"/>
                      <a:pt x="7237290" y="124460"/>
                    </a:cubicBezTo>
                    <a:lnTo>
                      <a:pt x="7237290" y="574143"/>
                    </a:lnTo>
                    <a:cubicBezTo>
                      <a:pt x="7237290" y="642723"/>
                      <a:pt x="7181410" y="698603"/>
                      <a:pt x="7112830" y="698603"/>
                    </a:cubicBezTo>
                    <a:close/>
                  </a:path>
                </a:pathLst>
              </a:custGeom>
              <a:solidFill>
                <a:srgbClr val="F1F1F1">
                  <a:alpha val="63922"/>
                </a:srgbClr>
              </a:solidFill>
            </p:spPr>
            <p:txBody>
              <a:bodyPr/>
              <a:lstStyle/>
              <a:p>
                <a:endParaRPr lang="it-IT"/>
              </a:p>
            </p:txBody>
          </p:sp>
        </p:grpSp>
        <p:sp>
          <p:nvSpPr>
            <p:cNvPr id="15" name="TextBox 15"/>
            <p:cNvSpPr txBox="1"/>
            <p:nvPr/>
          </p:nvSpPr>
          <p:spPr>
            <a:xfrm>
              <a:off x="362453" y="212330"/>
              <a:ext cx="10205888" cy="503132"/>
            </a:xfrm>
            <a:prstGeom prst="rect">
              <a:avLst/>
            </a:prstGeom>
          </p:spPr>
          <p:txBody>
            <a:bodyPr lIns="0" tIns="0" rIns="0" bIns="0" rtlCol="0" anchor="t">
              <a:spAutoFit/>
            </a:bodyPr>
            <a:lstStyle/>
            <a:p>
              <a:pPr algn="ctr">
                <a:lnSpc>
                  <a:spcPts val="3220"/>
                </a:lnSpc>
              </a:pPr>
              <a:r>
                <a:rPr lang="en-US" sz="2300">
                  <a:solidFill>
                    <a:srgbClr val="000000"/>
                  </a:solidFill>
                  <a:latin typeface="Inter"/>
                  <a:ea typeface="Inter"/>
                  <a:cs typeface="Inter"/>
                  <a:sym typeface="Inter"/>
                </a:rPr>
                <a:t>Configurazione specifica per sistema operativo</a:t>
              </a:r>
            </a:p>
          </p:txBody>
        </p:sp>
      </p:grpSp>
      <p:grpSp>
        <p:nvGrpSpPr>
          <p:cNvPr id="16" name="Group 16"/>
          <p:cNvGrpSpPr/>
          <p:nvPr/>
        </p:nvGrpSpPr>
        <p:grpSpPr>
          <a:xfrm>
            <a:off x="1028700" y="6805439"/>
            <a:ext cx="8198095" cy="731563"/>
            <a:chOff x="0" y="0"/>
            <a:chExt cx="10930793" cy="975417"/>
          </a:xfrm>
        </p:grpSpPr>
        <p:grpSp>
          <p:nvGrpSpPr>
            <p:cNvPr id="17" name="Group 17"/>
            <p:cNvGrpSpPr/>
            <p:nvPr/>
          </p:nvGrpSpPr>
          <p:grpSpPr>
            <a:xfrm>
              <a:off x="0" y="0"/>
              <a:ext cx="10930793" cy="975417"/>
              <a:chOff x="0" y="0"/>
              <a:chExt cx="7237290" cy="698603"/>
            </a:xfrm>
          </p:grpSpPr>
          <p:sp>
            <p:nvSpPr>
              <p:cNvPr id="18" name="Freeform 18"/>
              <p:cNvSpPr/>
              <p:nvPr/>
            </p:nvSpPr>
            <p:spPr>
              <a:xfrm>
                <a:off x="0" y="0"/>
                <a:ext cx="7237290" cy="698603"/>
              </a:xfrm>
              <a:custGeom>
                <a:avLst/>
                <a:gdLst/>
                <a:ahLst/>
                <a:cxnLst/>
                <a:rect l="l" t="t" r="r" b="b"/>
                <a:pathLst>
                  <a:path w="7237290" h="698603">
                    <a:moveTo>
                      <a:pt x="7112829" y="698603"/>
                    </a:moveTo>
                    <a:lnTo>
                      <a:pt x="124460" y="698603"/>
                    </a:lnTo>
                    <a:cubicBezTo>
                      <a:pt x="55880" y="698603"/>
                      <a:pt x="0" y="642723"/>
                      <a:pt x="0" y="574143"/>
                    </a:cubicBezTo>
                    <a:lnTo>
                      <a:pt x="0" y="124460"/>
                    </a:lnTo>
                    <a:cubicBezTo>
                      <a:pt x="0" y="55880"/>
                      <a:pt x="55880" y="0"/>
                      <a:pt x="124460" y="0"/>
                    </a:cubicBezTo>
                    <a:lnTo>
                      <a:pt x="7112830" y="0"/>
                    </a:lnTo>
                    <a:cubicBezTo>
                      <a:pt x="7181410" y="0"/>
                      <a:pt x="7237290" y="55880"/>
                      <a:pt x="7237290" y="124460"/>
                    </a:cubicBezTo>
                    <a:lnTo>
                      <a:pt x="7237290" y="574143"/>
                    </a:lnTo>
                    <a:cubicBezTo>
                      <a:pt x="7237290" y="642723"/>
                      <a:pt x="7181410" y="698603"/>
                      <a:pt x="7112830" y="698603"/>
                    </a:cubicBezTo>
                    <a:close/>
                  </a:path>
                </a:pathLst>
              </a:custGeom>
              <a:solidFill>
                <a:srgbClr val="F1F1F1">
                  <a:alpha val="63922"/>
                </a:srgbClr>
              </a:solidFill>
            </p:spPr>
            <p:txBody>
              <a:bodyPr/>
              <a:lstStyle/>
              <a:p>
                <a:endParaRPr lang="it-IT"/>
              </a:p>
            </p:txBody>
          </p:sp>
        </p:grpSp>
        <p:sp>
          <p:nvSpPr>
            <p:cNvPr id="19" name="TextBox 19"/>
            <p:cNvSpPr txBox="1"/>
            <p:nvPr/>
          </p:nvSpPr>
          <p:spPr>
            <a:xfrm>
              <a:off x="362453" y="212330"/>
              <a:ext cx="10205888" cy="503132"/>
            </a:xfrm>
            <a:prstGeom prst="rect">
              <a:avLst/>
            </a:prstGeom>
          </p:spPr>
          <p:txBody>
            <a:bodyPr lIns="0" tIns="0" rIns="0" bIns="0" rtlCol="0" anchor="t">
              <a:spAutoFit/>
            </a:bodyPr>
            <a:lstStyle/>
            <a:p>
              <a:pPr algn="ctr">
                <a:lnSpc>
                  <a:spcPts val="3220"/>
                </a:lnSpc>
              </a:pPr>
              <a:r>
                <a:rPr lang="en-US" sz="2300">
                  <a:solidFill>
                    <a:srgbClr val="000000"/>
                  </a:solidFill>
                  <a:latin typeface="Inter"/>
                  <a:ea typeface="Inter"/>
                  <a:cs typeface="Inter"/>
                  <a:sym typeface="Inter"/>
                </a:rPr>
                <a:t>Generazione file .desktop su Linux</a:t>
              </a:r>
            </a:p>
          </p:txBody>
        </p:sp>
      </p:grpSp>
      <p:grpSp>
        <p:nvGrpSpPr>
          <p:cNvPr id="20" name="Group 20"/>
          <p:cNvGrpSpPr/>
          <p:nvPr/>
        </p:nvGrpSpPr>
        <p:grpSpPr>
          <a:xfrm>
            <a:off x="1028700" y="8158043"/>
            <a:ext cx="8198095" cy="731563"/>
            <a:chOff x="0" y="0"/>
            <a:chExt cx="10930793" cy="975417"/>
          </a:xfrm>
        </p:grpSpPr>
        <p:grpSp>
          <p:nvGrpSpPr>
            <p:cNvPr id="21" name="Group 21"/>
            <p:cNvGrpSpPr/>
            <p:nvPr/>
          </p:nvGrpSpPr>
          <p:grpSpPr>
            <a:xfrm>
              <a:off x="0" y="0"/>
              <a:ext cx="10930793" cy="975417"/>
              <a:chOff x="0" y="0"/>
              <a:chExt cx="7237290" cy="698603"/>
            </a:xfrm>
          </p:grpSpPr>
          <p:sp>
            <p:nvSpPr>
              <p:cNvPr id="22" name="Freeform 22"/>
              <p:cNvSpPr/>
              <p:nvPr/>
            </p:nvSpPr>
            <p:spPr>
              <a:xfrm>
                <a:off x="0" y="0"/>
                <a:ext cx="7237290" cy="698603"/>
              </a:xfrm>
              <a:custGeom>
                <a:avLst/>
                <a:gdLst/>
                <a:ahLst/>
                <a:cxnLst/>
                <a:rect l="l" t="t" r="r" b="b"/>
                <a:pathLst>
                  <a:path w="7237290" h="698603">
                    <a:moveTo>
                      <a:pt x="7112829" y="698603"/>
                    </a:moveTo>
                    <a:lnTo>
                      <a:pt x="124460" y="698603"/>
                    </a:lnTo>
                    <a:cubicBezTo>
                      <a:pt x="55880" y="698603"/>
                      <a:pt x="0" y="642723"/>
                      <a:pt x="0" y="574143"/>
                    </a:cubicBezTo>
                    <a:lnTo>
                      <a:pt x="0" y="124460"/>
                    </a:lnTo>
                    <a:cubicBezTo>
                      <a:pt x="0" y="55880"/>
                      <a:pt x="55880" y="0"/>
                      <a:pt x="124460" y="0"/>
                    </a:cubicBezTo>
                    <a:lnTo>
                      <a:pt x="7112830" y="0"/>
                    </a:lnTo>
                    <a:cubicBezTo>
                      <a:pt x="7181410" y="0"/>
                      <a:pt x="7237290" y="55880"/>
                      <a:pt x="7237290" y="124460"/>
                    </a:cubicBezTo>
                    <a:lnTo>
                      <a:pt x="7237290" y="574143"/>
                    </a:lnTo>
                    <a:cubicBezTo>
                      <a:pt x="7237290" y="642723"/>
                      <a:pt x="7181410" y="698603"/>
                      <a:pt x="7112830" y="698603"/>
                    </a:cubicBezTo>
                    <a:close/>
                  </a:path>
                </a:pathLst>
              </a:custGeom>
              <a:solidFill>
                <a:srgbClr val="F1F1F1">
                  <a:alpha val="63922"/>
                </a:srgbClr>
              </a:solidFill>
            </p:spPr>
            <p:txBody>
              <a:bodyPr/>
              <a:lstStyle/>
              <a:p>
                <a:endParaRPr lang="it-IT"/>
              </a:p>
            </p:txBody>
          </p:sp>
        </p:grpSp>
        <p:sp>
          <p:nvSpPr>
            <p:cNvPr id="23" name="TextBox 23"/>
            <p:cNvSpPr txBox="1"/>
            <p:nvPr/>
          </p:nvSpPr>
          <p:spPr>
            <a:xfrm>
              <a:off x="362453" y="212330"/>
              <a:ext cx="10205888" cy="503132"/>
            </a:xfrm>
            <a:prstGeom prst="rect">
              <a:avLst/>
            </a:prstGeom>
          </p:spPr>
          <p:txBody>
            <a:bodyPr lIns="0" tIns="0" rIns="0" bIns="0" rtlCol="0" anchor="t">
              <a:spAutoFit/>
            </a:bodyPr>
            <a:lstStyle/>
            <a:p>
              <a:pPr algn="ctr">
                <a:lnSpc>
                  <a:spcPts val="3220"/>
                </a:lnSpc>
              </a:pPr>
              <a:r>
                <a:rPr lang="en-US" sz="2300">
                  <a:solidFill>
                    <a:srgbClr val="000000"/>
                  </a:solidFill>
                  <a:latin typeface="Inter"/>
                  <a:ea typeface="Inter"/>
                  <a:cs typeface="Inter"/>
                  <a:sym typeface="Inter"/>
                </a:rPr>
                <a:t>Utilizzo delle direttive #[cfg]</a:t>
              </a:r>
            </a:p>
          </p:txBody>
        </p:sp>
      </p:grpSp>
      <p:sp>
        <p:nvSpPr>
          <p:cNvPr id="24" name="TextBox 24"/>
          <p:cNvSpPr txBox="1"/>
          <p:nvPr/>
        </p:nvSpPr>
        <p:spPr>
          <a:xfrm>
            <a:off x="1239820" y="1152525"/>
            <a:ext cx="7287375" cy="802640"/>
          </a:xfrm>
          <a:prstGeom prst="rect">
            <a:avLst/>
          </a:prstGeom>
        </p:spPr>
        <p:txBody>
          <a:bodyPr lIns="0" tIns="0" rIns="0" bIns="0" rtlCol="0" anchor="t">
            <a:spAutoFit/>
          </a:bodyPr>
          <a:lstStyle/>
          <a:p>
            <a:pPr algn="l">
              <a:lnSpc>
                <a:spcPts val="6099"/>
              </a:lnSpc>
            </a:pPr>
            <a:r>
              <a:rPr lang="en-US" sz="6099" spc="-60">
                <a:solidFill>
                  <a:srgbClr val="9976FF"/>
                </a:solidFill>
                <a:latin typeface="Inter"/>
                <a:ea typeface="Inter"/>
                <a:cs typeface="Inter"/>
                <a:sym typeface="Inter"/>
              </a:rPr>
              <a:t>Autostart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0261" y="3238359"/>
            <a:ext cx="7543297" cy="807128"/>
            <a:chOff x="0" y="0"/>
            <a:chExt cx="10057729" cy="1076171"/>
          </a:xfrm>
        </p:grpSpPr>
        <p:grpSp>
          <p:nvGrpSpPr>
            <p:cNvPr id="3" name="Group 3"/>
            <p:cNvGrpSpPr/>
            <p:nvPr/>
          </p:nvGrpSpPr>
          <p:grpSpPr>
            <a:xfrm>
              <a:off x="0" y="0"/>
              <a:ext cx="10057729" cy="1076171"/>
              <a:chOff x="0" y="0"/>
              <a:chExt cx="6659233" cy="712534"/>
            </a:xfrm>
          </p:grpSpPr>
          <p:sp>
            <p:nvSpPr>
              <p:cNvPr id="4" name="Freeform 4"/>
              <p:cNvSpPr/>
              <p:nvPr/>
            </p:nvSpPr>
            <p:spPr>
              <a:xfrm>
                <a:off x="0" y="0"/>
                <a:ext cx="6659234" cy="712534"/>
              </a:xfrm>
              <a:custGeom>
                <a:avLst/>
                <a:gdLst/>
                <a:ahLst/>
                <a:cxnLst/>
                <a:rect l="l" t="t" r="r" b="b"/>
                <a:pathLst>
                  <a:path w="6659234" h="712534">
                    <a:moveTo>
                      <a:pt x="6534773" y="712534"/>
                    </a:moveTo>
                    <a:lnTo>
                      <a:pt x="124460" y="712534"/>
                    </a:lnTo>
                    <a:cubicBezTo>
                      <a:pt x="55880" y="712534"/>
                      <a:pt x="0" y="656654"/>
                      <a:pt x="0" y="588074"/>
                    </a:cubicBezTo>
                    <a:lnTo>
                      <a:pt x="0" y="124460"/>
                    </a:lnTo>
                    <a:cubicBezTo>
                      <a:pt x="0" y="55880"/>
                      <a:pt x="55880" y="0"/>
                      <a:pt x="124460" y="0"/>
                    </a:cubicBezTo>
                    <a:lnTo>
                      <a:pt x="6534774" y="0"/>
                    </a:lnTo>
                    <a:cubicBezTo>
                      <a:pt x="6603354" y="0"/>
                      <a:pt x="6659234" y="55880"/>
                      <a:pt x="6659234" y="124460"/>
                    </a:cubicBezTo>
                    <a:lnTo>
                      <a:pt x="6659234" y="588074"/>
                    </a:lnTo>
                    <a:cubicBezTo>
                      <a:pt x="6659234" y="656654"/>
                      <a:pt x="6603354" y="712534"/>
                      <a:pt x="6534774" y="712534"/>
                    </a:cubicBezTo>
                    <a:close/>
                  </a:path>
                </a:pathLst>
              </a:custGeom>
              <a:solidFill>
                <a:srgbClr val="F1F1F1">
                  <a:alpha val="63922"/>
                </a:srgbClr>
              </a:solidFill>
            </p:spPr>
            <p:txBody>
              <a:bodyPr/>
              <a:lstStyle/>
              <a:p>
                <a:endParaRPr lang="it-IT"/>
              </a:p>
            </p:txBody>
          </p:sp>
        </p:grpSp>
        <p:sp>
          <p:nvSpPr>
            <p:cNvPr id="5" name="TextBox 5"/>
            <p:cNvSpPr txBox="1"/>
            <p:nvPr/>
          </p:nvSpPr>
          <p:spPr>
            <a:xfrm>
              <a:off x="333503" y="262707"/>
              <a:ext cx="9390724"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Verifica dell'esistenza del file output.csv</a:t>
              </a:r>
            </a:p>
          </p:txBody>
        </p:sp>
      </p:grpSp>
      <p:grpSp>
        <p:nvGrpSpPr>
          <p:cNvPr id="6" name="Group 6"/>
          <p:cNvGrpSpPr/>
          <p:nvPr/>
        </p:nvGrpSpPr>
        <p:grpSpPr>
          <a:xfrm>
            <a:off x="1092862" y="4588832"/>
            <a:ext cx="8198095" cy="731563"/>
            <a:chOff x="0" y="0"/>
            <a:chExt cx="10930793" cy="975417"/>
          </a:xfrm>
        </p:grpSpPr>
        <p:grpSp>
          <p:nvGrpSpPr>
            <p:cNvPr id="7" name="Group 7"/>
            <p:cNvGrpSpPr/>
            <p:nvPr/>
          </p:nvGrpSpPr>
          <p:grpSpPr>
            <a:xfrm>
              <a:off x="0" y="0"/>
              <a:ext cx="10930793" cy="975417"/>
              <a:chOff x="0" y="0"/>
              <a:chExt cx="7237290" cy="698603"/>
            </a:xfrm>
          </p:grpSpPr>
          <p:sp>
            <p:nvSpPr>
              <p:cNvPr id="8" name="Freeform 8"/>
              <p:cNvSpPr/>
              <p:nvPr/>
            </p:nvSpPr>
            <p:spPr>
              <a:xfrm>
                <a:off x="0" y="0"/>
                <a:ext cx="7237290" cy="698603"/>
              </a:xfrm>
              <a:custGeom>
                <a:avLst/>
                <a:gdLst/>
                <a:ahLst/>
                <a:cxnLst/>
                <a:rect l="l" t="t" r="r" b="b"/>
                <a:pathLst>
                  <a:path w="7237290" h="698603">
                    <a:moveTo>
                      <a:pt x="7112829" y="698603"/>
                    </a:moveTo>
                    <a:lnTo>
                      <a:pt x="124460" y="698603"/>
                    </a:lnTo>
                    <a:cubicBezTo>
                      <a:pt x="55880" y="698603"/>
                      <a:pt x="0" y="642723"/>
                      <a:pt x="0" y="574143"/>
                    </a:cubicBezTo>
                    <a:lnTo>
                      <a:pt x="0" y="124460"/>
                    </a:lnTo>
                    <a:cubicBezTo>
                      <a:pt x="0" y="55880"/>
                      <a:pt x="55880" y="0"/>
                      <a:pt x="124460" y="0"/>
                    </a:cubicBezTo>
                    <a:lnTo>
                      <a:pt x="7112830" y="0"/>
                    </a:lnTo>
                    <a:cubicBezTo>
                      <a:pt x="7181410" y="0"/>
                      <a:pt x="7237290" y="55880"/>
                      <a:pt x="7237290" y="124460"/>
                    </a:cubicBezTo>
                    <a:lnTo>
                      <a:pt x="7237290" y="574143"/>
                    </a:lnTo>
                    <a:cubicBezTo>
                      <a:pt x="7237290" y="642723"/>
                      <a:pt x="7181410" y="698603"/>
                      <a:pt x="7112830" y="698603"/>
                    </a:cubicBezTo>
                    <a:close/>
                  </a:path>
                </a:pathLst>
              </a:custGeom>
              <a:solidFill>
                <a:srgbClr val="F1F1F1">
                  <a:alpha val="63922"/>
                </a:srgbClr>
              </a:solidFill>
            </p:spPr>
            <p:txBody>
              <a:bodyPr/>
              <a:lstStyle/>
              <a:p>
                <a:endParaRPr lang="it-IT"/>
              </a:p>
            </p:txBody>
          </p:sp>
        </p:grpSp>
        <p:sp>
          <p:nvSpPr>
            <p:cNvPr id="9" name="TextBox 9"/>
            <p:cNvSpPr txBox="1"/>
            <p:nvPr/>
          </p:nvSpPr>
          <p:spPr>
            <a:xfrm>
              <a:off x="362453" y="212330"/>
              <a:ext cx="10205888" cy="503132"/>
            </a:xfrm>
            <a:prstGeom prst="rect">
              <a:avLst/>
            </a:prstGeom>
          </p:spPr>
          <p:txBody>
            <a:bodyPr lIns="0" tIns="0" rIns="0" bIns="0" rtlCol="0" anchor="t">
              <a:spAutoFit/>
            </a:bodyPr>
            <a:lstStyle/>
            <a:p>
              <a:pPr algn="ctr">
                <a:lnSpc>
                  <a:spcPts val="3220"/>
                </a:lnSpc>
              </a:pPr>
              <a:r>
                <a:rPr lang="en-US" sz="2300">
                  <a:solidFill>
                    <a:srgbClr val="000000"/>
                  </a:solidFill>
                  <a:latin typeface="Inter"/>
                  <a:ea typeface="Inter"/>
                  <a:cs typeface="Inter"/>
                  <a:sym typeface="Inter"/>
                </a:rPr>
                <a:t>Utilizzo della libreria std::process::Command</a:t>
              </a:r>
            </a:p>
          </p:txBody>
        </p:sp>
      </p:grpSp>
      <p:grpSp>
        <p:nvGrpSpPr>
          <p:cNvPr id="10" name="Group 10"/>
          <p:cNvGrpSpPr/>
          <p:nvPr/>
        </p:nvGrpSpPr>
        <p:grpSpPr>
          <a:xfrm>
            <a:off x="10045035" y="462038"/>
            <a:ext cx="7481291" cy="9362924"/>
            <a:chOff x="0" y="0"/>
            <a:chExt cx="812800" cy="1017229"/>
          </a:xfrm>
        </p:grpSpPr>
        <p:sp>
          <p:nvSpPr>
            <p:cNvPr id="11" name="Freeform 11"/>
            <p:cNvSpPr/>
            <p:nvPr/>
          </p:nvSpPr>
          <p:spPr>
            <a:xfrm>
              <a:off x="0" y="0"/>
              <a:ext cx="812800" cy="1017229"/>
            </a:xfrm>
            <a:custGeom>
              <a:avLst/>
              <a:gdLst/>
              <a:ahLst/>
              <a:cxnLst/>
              <a:rect l="l" t="t" r="r" b="b"/>
              <a:pathLst>
                <a:path w="812800" h="1017229">
                  <a:moveTo>
                    <a:pt x="23801" y="0"/>
                  </a:moveTo>
                  <a:lnTo>
                    <a:pt x="788999" y="0"/>
                  </a:lnTo>
                  <a:cubicBezTo>
                    <a:pt x="795311" y="0"/>
                    <a:pt x="801365" y="2508"/>
                    <a:pt x="805829" y="6971"/>
                  </a:cubicBezTo>
                  <a:cubicBezTo>
                    <a:pt x="810292" y="11435"/>
                    <a:pt x="812800" y="17489"/>
                    <a:pt x="812800" y="23801"/>
                  </a:cubicBezTo>
                  <a:lnTo>
                    <a:pt x="812800" y="993428"/>
                  </a:lnTo>
                  <a:cubicBezTo>
                    <a:pt x="812800" y="999740"/>
                    <a:pt x="810292" y="1005794"/>
                    <a:pt x="805829" y="1010258"/>
                  </a:cubicBezTo>
                  <a:cubicBezTo>
                    <a:pt x="801365" y="1014721"/>
                    <a:pt x="795311" y="1017229"/>
                    <a:pt x="788999" y="1017229"/>
                  </a:cubicBezTo>
                  <a:lnTo>
                    <a:pt x="23801" y="1017229"/>
                  </a:lnTo>
                  <a:cubicBezTo>
                    <a:pt x="17489" y="1017229"/>
                    <a:pt x="11435" y="1014721"/>
                    <a:pt x="6971" y="1010258"/>
                  </a:cubicBezTo>
                  <a:cubicBezTo>
                    <a:pt x="2508" y="1005794"/>
                    <a:pt x="0" y="999740"/>
                    <a:pt x="0" y="993428"/>
                  </a:cubicBezTo>
                  <a:lnTo>
                    <a:pt x="0" y="23801"/>
                  </a:lnTo>
                  <a:cubicBezTo>
                    <a:pt x="0" y="17489"/>
                    <a:pt x="2508" y="11435"/>
                    <a:pt x="6971" y="6971"/>
                  </a:cubicBezTo>
                  <a:cubicBezTo>
                    <a:pt x="11435" y="2508"/>
                    <a:pt x="17489" y="0"/>
                    <a:pt x="23801" y="0"/>
                  </a:cubicBezTo>
                  <a:close/>
                </a:path>
              </a:pathLst>
            </a:custGeom>
            <a:blipFill>
              <a:blip r:embed="rId3"/>
              <a:stretch>
                <a:fillRect l="-920" r="-920"/>
              </a:stretch>
            </a:blipFill>
          </p:spPr>
          <p:txBody>
            <a:bodyPr/>
            <a:lstStyle/>
            <a:p>
              <a:endParaRPr lang="it-IT"/>
            </a:p>
          </p:txBody>
        </p:sp>
      </p:grpSp>
      <p:grpSp>
        <p:nvGrpSpPr>
          <p:cNvPr id="12" name="Group 12"/>
          <p:cNvGrpSpPr/>
          <p:nvPr/>
        </p:nvGrpSpPr>
        <p:grpSpPr>
          <a:xfrm>
            <a:off x="1092862" y="5863320"/>
            <a:ext cx="8198095" cy="731563"/>
            <a:chOff x="0" y="0"/>
            <a:chExt cx="10930793" cy="975417"/>
          </a:xfrm>
        </p:grpSpPr>
        <p:grpSp>
          <p:nvGrpSpPr>
            <p:cNvPr id="13" name="Group 13"/>
            <p:cNvGrpSpPr/>
            <p:nvPr/>
          </p:nvGrpSpPr>
          <p:grpSpPr>
            <a:xfrm>
              <a:off x="0" y="0"/>
              <a:ext cx="10930793" cy="975417"/>
              <a:chOff x="0" y="0"/>
              <a:chExt cx="7237290" cy="698603"/>
            </a:xfrm>
          </p:grpSpPr>
          <p:sp>
            <p:nvSpPr>
              <p:cNvPr id="14" name="Freeform 14"/>
              <p:cNvSpPr/>
              <p:nvPr/>
            </p:nvSpPr>
            <p:spPr>
              <a:xfrm>
                <a:off x="0" y="0"/>
                <a:ext cx="7237290" cy="698603"/>
              </a:xfrm>
              <a:custGeom>
                <a:avLst/>
                <a:gdLst/>
                <a:ahLst/>
                <a:cxnLst/>
                <a:rect l="l" t="t" r="r" b="b"/>
                <a:pathLst>
                  <a:path w="7237290" h="698603">
                    <a:moveTo>
                      <a:pt x="7112829" y="698603"/>
                    </a:moveTo>
                    <a:lnTo>
                      <a:pt x="124460" y="698603"/>
                    </a:lnTo>
                    <a:cubicBezTo>
                      <a:pt x="55880" y="698603"/>
                      <a:pt x="0" y="642723"/>
                      <a:pt x="0" y="574143"/>
                    </a:cubicBezTo>
                    <a:lnTo>
                      <a:pt x="0" y="124460"/>
                    </a:lnTo>
                    <a:cubicBezTo>
                      <a:pt x="0" y="55880"/>
                      <a:pt x="55880" y="0"/>
                      <a:pt x="124460" y="0"/>
                    </a:cubicBezTo>
                    <a:lnTo>
                      <a:pt x="7112830" y="0"/>
                    </a:lnTo>
                    <a:cubicBezTo>
                      <a:pt x="7181410" y="0"/>
                      <a:pt x="7237290" y="55880"/>
                      <a:pt x="7237290" y="124460"/>
                    </a:cubicBezTo>
                    <a:lnTo>
                      <a:pt x="7237290" y="574143"/>
                    </a:lnTo>
                    <a:cubicBezTo>
                      <a:pt x="7237290" y="642723"/>
                      <a:pt x="7181410" y="698603"/>
                      <a:pt x="7112830" y="698603"/>
                    </a:cubicBezTo>
                    <a:close/>
                  </a:path>
                </a:pathLst>
              </a:custGeom>
              <a:solidFill>
                <a:srgbClr val="F1F1F1">
                  <a:alpha val="63922"/>
                </a:srgbClr>
              </a:solidFill>
            </p:spPr>
            <p:txBody>
              <a:bodyPr/>
              <a:lstStyle/>
              <a:p>
                <a:endParaRPr lang="it-IT"/>
              </a:p>
            </p:txBody>
          </p:sp>
        </p:grpSp>
        <p:sp>
          <p:nvSpPr>
            <p:cNvPr id="15" name="TextBox 15"/>
            <p:cNvSpPr txBox="1"/>
            <p:nvPr/>
          </p:nvSpPr>
          <p:spPr>
            <a:xfrm>
              <a:off x="362453" y="212330"/>
              <a:ext cx="10205888" cy="503132"/>
            </a:xfrm>
            <a:prstGeom prst="rect">
              <a:avLst/>
            </a:prstGeom>
          </p:spPr>
          <p:txBody>
            <a:bodyPr lIns="0" tIns="0" rIns="0" bIns="0" rtlCol="0" anchor="t">
              <a:spAutoFit/>
            </a:bodyPr>
            <a:lstStyle/>
            <a:p>
              <a:pPr algn="ctr">
                <a:lnSpc>
                  <a:spcPts val="3220"/>
                </a:lnSpc>
              </a:pPr>
              <a:r>
                <a:rPr lang="en-US" sz="2300">
                  <a:solidFill>
                    <a:srgbClr val="000000"/>
                  </a:solidFill>
                  <a:latin typeface="Inter"/>
                  <a:ea typeface="Inter"/>
                  <a:cs typeface="Inter"/>
                  <a:sym typeface="Inter"/>
                </a:rPr>
                <a:t>Gestione dinamica del percorso della GUI</a:t>
              </a:r>
            </a:p>
          </p:txBody>
        </p:sp>
      </p:grpSp>
      <p:grpSp>
        <p:nvGrpSpPr>
          <p:cNvPr id="16" name="Group 16"/>
          <p:cNvGrpSpPr/>
          <p:nvPr/>
        </p:nvGrpSpPr>
        <p:grpSpPr>
          <a:xfrm>
            <a:off x="1092862" y="7137808"/>
            <a:ext cx="8198095" cy="731563"/>
            <a:chOff x="0" y="0"/>
            <a:chExt cx="10930793" cy="975417"/>
          </a:xfrm>
        </p:grpSpPr>
        <p:grpSp>
          <p:nvGrpSpPr>
            <p:cNvPr id="17" name="Group 17"/>
            <p:cNvGrpSpPr/>
            <p:nvPr/>
          </p:nvGrpSpPr>
          <p:grpSpPr>
            <a:xfrm>
              <a:off x="0" y="0"/>
              <a:ext cx="10930793" cy="975417"/>
              <a:chOff x="0" y="0"/>
              <a:chExt cx="7237290" cy="698603"/>
            </a:xfrm>
          </p:grpSpPr>
          <p:sp>
            <p:nvSpPr>
              <p:cNvPr id="18" name="Freeform 18"/>
              <p:cNvSpPr/>
              <p:nvPr/>
            </p:nvSpPr>
            <p:spPr>
              <a:xfrm>
                <a:off x="0" y="0"/>
                <a:ext cx="7237290" cy="698603"/>
              </a:xfrm>
              <a:custGeom>
                <a:avLst/>
                <a:gdLst/>
                <a:ahLst/>
                <a:cxnLst/>
                <a:rect l="l" t="t" r="r" b="b"/>
                <a:pathLst>
                  <a:path w="7237290" h="698603">
                    <a:moveTo>
                      <a:pt x="7112829" y="698603"/>
                    </a:moveTo>
                    <a:lnTo>
                      <a:pt x="124460" y="698603"/>
                    </a:lnTo>
                    <a:cubicBezTo>
                      <a:pt x="55880" y="698603"/>
                      <a:pt x="0" y="642723"/>
                      <a:pt x="0" y="574143"/>
                    </a:cubicBezTo>
                    <a:lnTo>
                      <a:pt x="0" y="124460"/>
                    </a:lnTo>
                    <a:cubicBezTo>
                      <a:pt x="0" y="55880"/>
                      <a:pt x="55880" y="0"/>
                      <a:pt x="124460" y="0"/>
                    </a:cubicBezTo>
                    <a:lnTo>
                      <a:pt x="7112830" y="0"/>
                    </a:lnTo>
                    <a:cubicBezTo>
                      <a:pt x="7181410" y="0"/>
                      <a:pt x="7237290" y="55880"/>
                      <a:pt x="7237290" y="124460"/>
                    </a:cubicBezTo>
                    <a:lnTo>
                      <a:pt x="7237290" y="574143"/>
                    </a:lnTo>
                    <a:cubicBezTo>
                      <a:pt x="7237290" y="642723"/>
                      <a:pt x="7181410" y="698603"/>
                      <a:pt x="7112830" y="698603"/>
                    </a:cubicBezTo>
                    <a:close/>
                  </a:path>
                </a:pathLst>
              </a:custGeom>
              <a:solidFill>
                <a:srgbClr val="F1F1F1">
                  <a:alpha val="63922"/>
                </a:srgbClr>
              </a:solidFill>
            </p:spPr>
            <p:txBody>
              <a:bodyPr/>
              <a:lstStyle/>
              <a:p>
                <a:endParaRPr lang="it-IT"/>
              </a:p>
            </p:txBody>
          </p:sp>
        </p:grpSp>
        <p:sp>
          <p:nvSpPr>
            <p:cNvPr id="19" name="TextBox 19"/>
            <p:cNvSpPr txBox="1"/>
            <p:nvPr/>
          </p:nvSpPr>
          <p:spPr>
            <a:xfrm>
              <a:off x="362453" y="212330"/>
              <a:ext cx="10205888" cy="503132"/>
            </a:xfrm>
            <a:prstGeom prst="rect">
              <a:avLst/>
            </a:prstGeom>
          </p:spPr>
          <p:txBody>
            <a:bodyPr lIns="0" tIns="0" rIns="0" bIns="0" rtlCol="0" anchor="t">
              <a:spAutoFit/>
            </a:bodyPr>
            <a:lstStyle/>
            <a:p>
              <a:pPr algn="ctr">
                <a:lnSpc>
                  <a:spcPts val="3220"/>
                </a:lnSpc>
              </a:pPr>
              <a:r>
                <a:rPr lang="en-US" sz="2300">
                  <a:solidFill>
                    <a:srgbClr val="000000"/>
                  </a:solidFill>
                  <a:latin typeface="Inter"/>
                  <a:ea typeface="Inter"/>
                  <a:cs typeface="Inter"/>
                  <a:sym typeface="Inter"/>
                </a:rPr>
                <a:t>Controllo dell'esito dell'esecuzione della GUI</a:t>
              </a:r>
            </a:p>
          </p:txBody>
        </p:sp>
      </p:grpSp>
      <p:sp>
        <p:nvSpPr>
          <p:cNvPr id="20" name="TextBox 20"/>
          <p:cNvSpPr txBox="1"/>
          <p:nvPr/>
        </p:nvSpPr>
        <p:spPr>
          <a:xfrm>
            <a:off x="1239820" y="1143000"/>
            <a:ext cx="7904180" cy="720725"/>
          </a:xfrm>
          <a:prstGeom prst="rect">
            <a:avLst/>
          </a:prstGeom>
        </p:spPr>
        <p:txBody>
          <a:bodyPr lIns="0" tIns="0" rIns="0" bIns="0" rtlCol="0" anchor="t">
            <a:spAutoFit/>
          </a:bodyPr>
          <a:lstStyle/>
          <a:p>
            <a:pPr algn="l">
              <a:lnSpc>
                <a:spcPts val="5499"/>
              </a:lnSpc>
            </a:pPr>
            <a:r>
              <a:rPr lang="en-US" sz="5499" spc="-54">
                <a:solidFill>
                  <a:srgbClr val="9976FF"/>
                </a:solidFill>
                <a:latin typeface="Inter"/>
                <a:ea typeface="Inter"/>
                <a:cs typeface="Inter"/>
                <a:sym typeface="Inter"/>
              </a:rPr>
              <a:t>Controllo CSV e GUI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0261" y="3238359"/>
            <a:ext cx="7543297" cy="807128"/>
            <a:chOff x="0" y="0"/>
            <a:chExt cx="10057729" cy="1076171"/>
          </a:xfrm>
        </p:grpSpPr>
        <p:grpSp>
          <p:nvGrpSpPr>
            <p:cNvPr id="3" name="Group 3"/>
            <p:cNvGrpSpPr/>
            <p:nvPr/>
          </p:nvGrpSpPr>
          <p:grpSpPr>
            <a:xfrm>
              <a:off x="0" y="0"/>
              <a:ext cx="10057729" cy="1076171"/>
              <a:chOff x="0" y="0"/>
              <a:chExt cx="6659233" cy="712534"/>
            </a:xfrm>
          </p:grpSpPr>
          <p:sp>
            <p:nvSpPr>
              <p:cNvPr id="4" name="Freeform 4"/>
              <p:cNvSpPr/>
              <p:nvPr/>
            </p:nvSpPr>
            <p:spPr>
              <a:xfrm>
                <a:off x="0" y="0"/>
                <a:ext cx="6659234" cy="712534"/>
              </a:xfrm>
              <a:custGeom>
                <a:avLst/>
                <a:gdLst/>
                <a:ahLst/>
                <a:cxnLst/>
                <a:rect l="l" t="t" r="r" b="b"/>
                <a:pathLst>
                  <a:path w="6659234" h="712534">
                    <a:moveTo>
                      <a:pt x="6534773" y="712534"/>
                    </a:moveTo>
                    <a:lnTo>
                      <a:pt x="124460" y="712534"/>
                    </a:lnTo>
                    <a:cubicBezTo>
                      <a:pt x="55880" y="712534"/>
                      <a:pt x="0" y="656654"/>
                      <a:pt x="0" y="588074"/>
                    </a:cubicBezTo>
                    <a:lnTo>
                      <a:pt x="0" y="124460"/>
                    </a:lnTo>
                    <a:cubicBezTo>
                      <a:pt x="0" y="55880"/>
                      <a:pt x="55880" y="0"/>
                      <a:pt x="124460" y="0"/>
                    </a:cubicBezTo>
                    <a:lnTo>
                      <a:pt x="6534774" y="0"/>
                    </a:lnTo>
                    <a:cubicBezTo>
                      <a:pt x="6603354" y="0"/>
                      <a:pt x="6659234" y="55880"/>
                      <a:pt x="6659234" y="124460"/>
                    </a:cubicBezTo>
                    <a:lnTo>
                      <a:pt x="6659234" y="588074"/>
                    </a:lnTo>
                    <a:cubicBezTo>
                      <a:pt x="6659234" y="656654"/>
                      <a:pt x="6603354" y="712534"/>
                      <a:pt x="6534774" y="712534"/>
                    </a:cubicBezTo>
                    <a:close/>
                  </a:path>
                </a:pathLst>
              </a:custGeom>
              <a:solidFill>
                <a:srgbClr val="F1F1F1">
                  <a:alpha val="63922"/>
                </a:srgbClr>
              </a:solidFill>
            </p:spPr>
            <p:txBody>
              <a:bodyPr/>
              <a:lstStyle/>
              <a:p>
                <a:endParaRPr lang="it-IT"/>
              </a:p>
            </p:txBody>
          </p:sp>
        </p:grpSp>
        <p:sp>
          <p:nvSpPr>
            <p:cNvPr id="5" name="TextBox 5"/>
            <p:cNvSpPr txBox="1"/>
            <p:nvPr/>
          </p:nvSpPr>
          <p:spPr>
            <a:xfrm>
              <a:off x="333503" y="262707"/>
              <a:ext cx="9390724" cy="503132"/>
            </a:xfrm>
            <a:prstGeom prst="rect">
              <a:avLst/>
            </a:prstGeom>
          </p:spPr>
          <p:txBody>
            <a:bodyPr lIns="0" tIns="0" rIns="0" bIns="0" rtlCol="0" anchor="t">
              <a:spAutoFit/>
            </a:bodyPr>
            <a:lstStyle/>
            <a:p>
              <a:pPr algn="ctr">
                <a:lnSpc>
                  <a:spcPts val="3219"/>
                </a:lnSpc>
              </a:pPr>
              <a:r>
                <a:rPr lang="en-US" sz="2299">
                  <a:solidFill>
                    <a:srgbClr val="000000"/>
                  </a:solidFill>
                  <a:latin typeface="Inter"/>
                  <a:ea typeface="Inter"/>
                  <a:cs typeface="Inter"/>
                  <a:sym typeface="Inter"/>
                </a:rPr>
                <a:t>Controllo dei Processi Attivi su Windows</a:t>
              </a:r>
            </a:p>
          </p:txBody>
        </p:sp>
      </p:grpSp>
      <p:grpSp>
        <p:nvGrpSpPr>
          <p:cNvPr id="6" name="Group 6"/>
          <p:cNvGrpSpPr/>
          <p:nvPr/>
        </p:nvGrpSpPr>
        <p:grpSpPr>
          <a:xfrm>
            <a:off x="1092862" y="4588832"/>
            <a:ext cx="8198095" cy="731563"/>
            <a:chOff x="0" y="0"/>
            <a:chExt cx="10930793" cy="975417"/>
          </a:xfrm>
        </p:grpSpPr>
        <p:grpSp>
          <p:nvGrpSpPr>
            <p:cNvPr id="7" name="Group 7"/>
            <p:cNvGrpSpPr/>
            <p:nvPr/>
          </p:nvGrpSpPr>
          <p:grpSpPr>
            <a:xfrm>
              <a:off x="0" y="0"/>
              <a:ext cx="10930793" cy="975417"/>
              <a:chOff x="0" y="0"/>
              <a:chExt cx="7237290" cy="698603"/>
            </a:xfrm>
          </p:grpSpPr>
          <p:sp>
            <p:nvSpPr>
              <p:cNvPr id="8" name="Freeform 8"/>
              <p:cNvSpPr/>
              <p:nvPr/>
            </p:nvSpPr>
            <p:spPr>
              <a:xfrm>
                <a:off x="0" y="0"/>
                <a:ext cx="7237290" cy="698603"/>
              </a:xfrm>
              <a:custGeom>
                <a:avLst/>
                <a:gdLst/>
                <a:ahLst/>
                <a:cxnLst/>
                <a:rect l="l" t="t" r="r" b="b"/>
                <a:pathLst>
                  <a:path w="7237290" h="698603">
                    <a:moveTo>
                      <a:pt x="7112829" y="698603"/>
                    </a:moveTo>
                    <a:lnTo>
                      <a:pt x="124460" y="698603"/>
                    </a:lnTo>
                    <a:cubicBezTo>
                      <a:pt x="55880" y="698603"/>
                      <a:pt x="0" y="642723"/>
                      <a:pt x="0" y="574143"/>
                    </a:cubicBezTo>
                    <a:lnTo>
                      <a:pt x="0" y="124460"/>
                    </a:lnTo>
                    <a:cubicBezTo>
                      <a:pt x="0" y="55880"/>
                      <a:pt x="55880" y="0"/>
                      <a:pt x="124460" y="0"/>
                    </a:cubicBezTo>
                    <a:lnTo>
                      <a:pt x="7112830" y="0"/>
                    </a:lnTo>
                    <a:cubicBezTo>
                      <a:pt x="7181410" y="0"/>
                      <a:pt x="7237290" y="55880"/>
                      <a:pt x="7237290" y="124460"/>
                    </a:cubicBezTo>
                    <a:lnTo>
                      <a:pt x="7237290" y="574143"/>
                    </a:lnTo>
                    <a:cubicBezTo>
                      <a:pt x="7237290" y="642723"/>
                      <a:pt x="7181410" y="698603"/>
                      <a:pt x="7112830" y="698603"/>
                    </a:cubicBezTo>
                    <a:close/>
                  </a:path>
                </a:pathLst>
              </a:custGeom>
              <a:solidFill>
                <a:srgbClr val="F1F1F1">
                  <a:alpha val="63922"/>
                </a:srgbClr>
              </a:solidFill>
            </p:spPr>
            <p:txBody>
              <a:bodyPr/>
              <a:lstStyle/>
              <a:p>
                <a:endParaRPr lang="it-IT"/>
              </a:p>
            </p:txBody>
          </p:sp>
        </p:grpSp>
        <p:sp>
          <p:nvSpPr>
            <p:cNvPr id="9" name="TextBox 9"/>
            <p:cNvSpPr txBox="1"/>
            <p:nvPr/>
          </p:nvSpPr>
          <p:spPr>
            <a:xfrm>
              <a:off x="362453" y="212330"/>
              <a:ext cx="10205888" cy="503132"/>
            </a:xfrm>
            <a:prstGeom prst="rect">
              <a:avLst/>
            </a:prstGeom>
          </p:spPr>
          <p:txBody>
            <a:bodyPr lIns="0" tIns="0" rIns="0" bIns="0" rtlCol="0" anchor="t">
              <a:spAutoFit/>
            </a:bodyPr>
            <a:lstStyle/>
            <a:p>
              <a:pPr algn="ctr">
                <a:lnSpc>
                  <a:spcPts val="3220"/>
                </a:lnSpc>
              </a:pPr>
              <a:r>
                <a:rPr lang="en-US" sz="2300">
                  <a:solidFill>
                    <a:srgbClr val="000000"/>
                  </a:solidFill>
                  <a:latin typeface="Inter"/>
                  <a:ea typeface="Inter"/>
                  <a:cs typeface="Inter"/>
                  <a:sym typeface="Inter"/>
                </a:rPr>
                <a:t>Controllo dei Processi Attivi su Linux/macOS</a:t>
              </a:r>
            </a:p>
          </p:txBody>
        </p:sp>
      </p:grpSp>
      <p:grpSp>
        <p:nvGrpSpPr>
          <p:cNvPr id="10" name="Group 10"/>
          <p:cNvGrpSpPr/>
          <p:nvPr/>
        </p:nvGrpSpPr>
        <p:grpSpPr>
          <a:xfrm>
            <a:off x="1092862" y="5863320"/>
            <a:ext cx="8198095" cy="731563"/>
            <a:chOff x="0" y="0"/>
            <a:chExt cx="10930793" cy="975417"/>
          </a:xfrm>
        </p:grpSpPr>
        <p:grpSp>
          <p:nvGrpSpPr>
            <p:cNvPr id="11" name="Group 11"/>
            <p:cNvGrpSpPr/>
            <p:nvPr/>
          </p:nvGrpSpPr>
          <p:grpSpPr>
            <a:xfrm>
              <a:off x="0" y="0"/>
              <a:ext cx="10930793" cy="975417"/>
              <a:chOff x="0" y="0"/>
              <a:chExt cx="7237290" cy="698603"/>
            </a:xfrm>
          </p:grpSpPr>
          <p:sp>
            <p:nvSpPr>
              <p:cNvPr id="12" name="Freeform 12"/>
              <p:cNvSpPr/>
              <p:nvPr/>
            </p:nvSpPr>
            <p:spPr>
              <a:xfrm>
                <a:off x="0" y="0"/>
                <a:ext cx="7237290" cy="698603"/>
              </a:xfrm>
              <a:custGeom>
                <a:avLst/>
                <a:gdLst/>
                <a:ahLst/>
                <a:cxnLst/>
                <a:rect l="l" t="t" r="r" b="b"/>
                <a:pathLst>
                  <a:path w="7237290" h="698603">
                    <a:moveTo>
                      <a:pt x="7112829" y="698603"/>
                    </a:moveTo>
                    <a:lnTo>
                      <a:pt x="124460" y="698603"/>
                    </a:lnTo>
                    <a:cubicBezTo>
                      <a:pt x="55880" y="698603"/>
                      <a:pt x="0" y="642723"/>
                      <a:pt x="0" y="574143"/>
                    </a:cubicBezTo>
                    <a:lnTo>
                      <a:pt x="0" y="124460"/>
                    </a:lnTo>
                    <a:cubicBezTo>
                      <a:pt x="0" y="55880"/>
                      <a:pt x="55880" y="0"/>
                      <a:pt x="124460" y="0"/>
                    </a:cubicBezTo>
                    <a:lnTo>
                      <a:pt x="7112830" y="0"/>
                    </a:lnTo>
                    <a:cubicBezTo>
                      <a:pt x="7181410" y="0"/>
                      <a:pt x="7237290" y="55880"/>
                      <a:pt x="7237290" y="124460"/>
                    </a:cubicBezTo>
                    <a:lnTo>
                      <a:pt x="7237290" y="574143"/>
                    </a:lnTo>
                    <a:cubicBezTo>
                      <a:pt x="7237290" y="642723"/>
                      <a:pt x="7181410" y="698603"/>
                      <a:pt x="7112830" y="698603"/>
                    </a:cubicBezTo>
                    <a:close/>
                  </a:path>
                </a:pathLst>
              </a:custGeom>
              <a:solidFill>
                <a:srgbClr val="F1F1F1">
                  <a:alpha val="63922"/>
                </a:srgbClr>
              </a:solidFill>
            </p:spPr>
            <p:txBody>
              <a:bodyPr/>
              <a:lstStyle/>
              <a:p>
                <a:endParaRPr lang="it-IT"/>
              </a:p>
            </p:txBody>
          </p:sp>
        </p:grpSp>
        <p:sp>
          <p:nvSpPr>
            <p:cNvPr id="13" name="TextBox 13"/>
            <p:cNvSpPr txBox="1"/>
            <p:nvPr/>
          </p:nvSpPr>
          <p:spPr>
            <a:xfrm>
              <a:off x="362453" y="212330"/>
              <a:ext cx="10205888" cy="503132"/>
            </a:xfrm>
            <a:prstGeom prst="rect">
              <a:avLst/>
            </a:prstGeom>
          </p:spPr>
          <p:txBody>
            <a:bodyPr lIns="0" tIns="0" rIns="0" bIns="0" rtlCol="0" anchor="t">
              <a:spAutoFit/>
            </a:bodyPr>
            <a:lstStyle/>
            <a:p>
              <a:pPr algn="ctr">
                <a:lnSpc>
                  <a:spcPts val="3220"/>
                </a:lnSpc>
              </a:pPr>
              <a:r>
                <a:rPr lang="en-US" sz="2300">
                  <a:solidFill>
                    <a:srgbClr val="000000"/>
                  </a:solidFill>
                  <a:latin typeface="Inter"/>
                  <a:ea typeface="Inter"/>
                  <a:cs typeface="Inter"/>
                  <a:sym typeface="Inter"/>
                </a:rPr>
                <a:t>Avvio del Processo di Backup</a:t>
              </a:r>
            </a:p>
          </p:txBody>
        </p:sp>
      </p:grpSp>
      <p:grpSp>
        <p:nvGrpSpPr>
          <p:cNvPr id="14" name="Group 14"/>
          <p:cNvGrpSpPr/>
          <p:nvPr/>
        </p:nvGrpSpPr>
        <p:grpSpPr>
          <a:xfrm>
            <a:off x="1092862" y="7137808"/>
            <a:ext cx="8198095" cy="731563"/>
            <a:chOff x="0" y="0"/>
            <a:chExt cx="10930793" cy="975417"/>
          </a:xfrm>
        </p:grpSpPr>
        <p:grpSp>
          <p:nvGrpSpPr>
            <p:cNvPr id="15" name="Group 15"/>
            <p:cNvGrpSpPr/>
            <p:nvPr/>
          </p:nvGrpSpPr>
          <p:grpSpPr>
            <a:xfrm>
              <a:off x="0" y="0"/>
              <a:ext cx="10930793" cy="975417"/>
              <a:chOff x="0" y="0"/>
              <a:chExt cx="7237290" cy="698603"/>
            </a:xfrm>
          </p:grpSpPr>
          <p:sp>
            <p:nvSpPr>
              <p:cNvPr id="16" name="Freeform 16"/>
              <p:cNvSpPr/>
              <p:nvPr/>
            </p:nvSpPr>
            <p:spPr>
              <a:xfrm>
                <a:off x="0" y="0"/>
                <a:ext cx="7237290" cy="698603"/>
              </a:xfrm>
              <a:custGeom>
                <a:avLst/>
                <a:gdLst/>
                <a:ahLst/>
                <a:cxnLst/>
                <a:rect l="l" t="t" r="r" b="b"/>
                <a:pathLst>
                  <a:path w="7237290" h="698603">
                    <a:moveTo>
                      <a:pt x="7112829" y="698603"/>
                    </a:moveTo>
                    <a:lnTo>
                      <a:pt x="124460" y="698603"/>
                    </a:lnTo>
                    <a:cubicBezTo>
                      <a:pt x="55880" y="698603"/>
                      <a:pt x="0" y="642723"/>
                      <a:pt x="0" y="574143"/>
                    </a:cubicBezTo>
                    <a:lnTo>
                      <a:pt x="0" y="124460"/>
                    </a:lnTo>
                    <a:cubicBezTo>
                      <a:pt x="0" y="55880"/>
                      <a:pt x="55880" y="0"/>
                      <a:pt x="124460" y="0"/>
                    </a:cubicBezTo>
                    <a:lnTo>
                      <a:pt x="7112830" y="0"/>
                    </a:lnTo>
                    <a:cubicBezTo>
                      <a:pt x="7181410" y="0"/>
                      <a:pt x="7237290" y="55880"/>
                      <a:pt x="7237290" y="124460"/>
                    </a:cubicBezTo>
                    <a:lnTo>
                      <a:pt x="7237290" y="574143"/>
                    </a:lnTo>
                    <a:cubicBezTo>
                      <a:pt x="7237290" y="642723"/>
                      <a:pt x="7181410" y="698603"/>
                      <a:pt x="7112830" y="698603"/>
                    </a:cubicBezTo>
                    <a:close/>
                  </a:path>
                </a:pathLst>
              </a:custGeom>
              <a:solidFill>
                <a:srgbClr val="F1F1F1">
                  <a:alpha val="63922"/>
                </a:srgbClr>
              </a:solidFill>
            </p:spPr>
            <p:txBody>
              <a:bodyPr/>
              <a:lstStyle/>
              <a:p>
                <a:endParaRPr lang="it-IT"/>
              </a:p>
            </p:txBody>
          </p:sp>
        </p:grpSp>
        <p:sp>
          <p:nvSpPr>
            <p:cNvPr id="17" name="TextBox 17"/>
            <p:cNvSpPr txBox="1"/>
            <p:nvPr/>
          </p:nvSpPr>
          <p:spPr>
            <a:xfrm>
              <a:off x="362453" y="212330"/>
              <a:ext cx="10205888" cy="503132"/>
            </a:xfrm>
            <a:prstGeom prst="rect">
              <a:avLst/>
            </a:prstGeom>
          </p:spPr>
          <p:txBody>
            <a:bodyPr lIns="0" tIns="0" rIns="0" bIns="0" rtlCol="0" anchor="t">
              <a:spAutoFit/>
            </a:bodyPr>
            <a:lstStyle/>
            <a:p>
              <a:pPr algn="ctr">
                <a:lnSpc>
                  <a:spcPts val="3220"/>
                </a:lnSpc>
              </a:pPr>
              <a:r>
                <a:rPr lang="en-US" sz="2300">
                  <a:solidFill>
                    <a:srgbClr val="000000"/>
                  </a:solidFill>
                  <a:latin typeface="Inter"/>
                  <a:ea typeface="Inter"/>
                  <a:cs typeface="Inter"/>
                  <a:sym typeface="Inter"/>
                </a:rPr>
                <a:t>Gestione degli Errori di Avvio</a:t>
              </a:r>
            </a:p>
          </p:txBody>
        </p:sp>
      </p:grpSp>
      <p:grpSp>
        <p:nvGrpSpPr>
          <p:cNvPr id="18" name="Group 18"/>
          <p:cNvGrpSpPr/>
          <p:nvPr/>
        </p:nvGrpSpPr>
        <p:grpSpPr>
          <a:xfrm>
            <a:off x="9582532" y="419061"/>
            <a:ext cx="7920795" cy="9448879"/>
            <a:chOff x="0" y="0"/>
            <a:chExt cx="1227138" cy="1463879"/>
          </a:xfrm>
        </p:grpSpPr>
        <p:sp>
          <p:nvSpPr>
            <p:cNvPr id="19" name="Freeform 19"/>
            <p:cNvSpPr/>
            <p:nvPr/>
          </p:nvSpPr>
          <p:spPr>
            <a:xfrm>
              <a:off x="0" y="0"/>
              <a:ext cx="1227138" cy="1463879"/>
            </a:xfrm>
            <a:custGeom>
              <a:avLst/>
              <a:gdLst/>
              <a:ahLst/>
              <a:cxnLst/>
              <a:rect l="l" t="t" r="r" b="b"/>
              <a:pathLst>
                <a:path w="1227138" h="1463879">
                  <a:moveTo>
                    <a:pt x="22481" y="0"/>
                  </a:moveTo>
                  <a:lnTo>
                    <a:pt x="1204658" y="0"/>
                  </a:lnTo>
                  <a:cubicBezTo>
                    <a:pt x="1217074" y="0"/>
                    <a:pt x="1227138" y="10065"/>
                    <a:pt x="1227138" y="22481"/>
                  </a:cubicBezTo>
                  <a:lnTo>
                    <a:pt x="1227138" y="1441398"/>
                  </a:lnTo>
                  <a:cubicBezTo>
                    <a:pt x="1227138" y="1447360"/>
                    <a:pt x="1224770" y="1453078"/>
                    <a:pt x="1220554" y="1457294"/>
                  </a:cubicBezTo>
                  <a:cubicBezTo>
                    <a:pt x="1216338" y="1461510"/>
                    <a:pt x="1210620" y="1463879"/>
                    <a:pt x="1204658" y="1463879"/>
                  </a:cubicBezTo>
                  <a:lnTo>
                    <a:pt x="22481" y="1463879"/>
                  </a:lnTo>
                  <a:cubicBezTo>
                    <a:pt x="16518" y="1463879"/>
                    <a:pt x="10800" y="1461510"/>
                    <a:pt x="6584" y="1457294"/>
                  </a:cubicBezTo>
                  <a:cubicBezTo>
                    <a:pt x="2368" y="1453078"/>
                    <a:pt x="0" y="1447360"/>
                    <a:pt x="0" y="1441398"/>
                  </a:cubicBezTo>
                  <a:lnTo>
                    <a:pt x="0" y="22481"/>
                  </a:lnTo>
                  <a:cubicBezTo>
                    <a:pt x="0" y="16518"/>
                    <a:pt x="2368" y="10800"/>
                    <a:pt x="6584" y="6584"/>
                  </a:cubicBezTo>
                  <a:cubicBezTo>
                    <a:pt x="10800" y="2368"/>
                    <a:pt x="16518" y="0"/>
                    <a:pt x="22481" y="0"/>
                  </a:cubicBezTo>
                  <a:close/>
                </a:path>
              </a:pathLst>
            </a:custGeom>
            <a:blipFill>
              <a:blip r:embed="rId3"/>
              <a:stretch>
                <a:fillRect l="-699" r="-699"/>
              </a:stretch>
            </a:blipFill>
          </p:spPr>
          <p:txBody>
            <a:bodyPr/>
            <a:lstStyle/>
            <a:p>
              <a:endParaRPr lang="it-IT"/>
            </a:p>
          </p:txBody>
        </p:sp>
      </p:grpSp>
      <p:sp>
        <p:nvSpPr>
          <p:cNvPr id="20" name="TextBox 20"/>
          <p:cNvSpPr txBox="1"/>
          <p:nvPr/>
        </p:nvSpPr>
        <p:spPr>
          <a:xfrm>
            <a:off x="1230295" y="1133475"/>
            <a:ext cx="7904180" cy="730251"/>
          </a:xfrm>
          <a:prstGeom prst="rect">
            <a:avLst/>
          </a:prstGeom>
        </p:spPr>
        <p:txBody>
          <a:bodyPr lIns="0" tIns="0" rIns="0" bIns="0" rtlCol="0" anchor="t">
            <a:spAutoFit/>
          </a:bodyPr>
          <a:lstStyle/>
          <a:p>
            <a:pPr algn="l">
              <a:lnSpc>
                <a:spcPts val="5500"/>
              </a:lnSpc>
            </a:pPr>
            <a:r>
              <a:rPr lang="en-US" sz="5500" spc="-55">
                <a:solidFill>
                  <a:srgbClr val="9976FF"/>
                </a:solidFill>
                <a:latin typeface="Inter"/>
                <a:ea typeface="Inter"/>
                <a:cs typeface="Inter"/>
                <a:sym typeface="Inter"/>
              </a:rPr>
              <a:t>Processi e Compatibilità</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2530</Words>
  <Application>Microsoft Macintosh PowerPoint</Application>
  <PresentationFormat>Personalizzato</PresentationFormat>
  <Paragraphs>262</Paragraphs>
  <Slides>27</Slides>
  <Notes>15</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27</vt:i4>
      </vt:variant>
    </vt:vector>
  </HeadingPairs>
  <TitlesOfParts>
    <vt:vector size="33" baseType="lpstr">
      <vt:lpstr>Calibri</vt:lpstr>
      <vt:lpstr>Inter Italics</vt:lpstr>
      <vt:lpstr>Arial</vt:lpstr>
      <vt:lpstr>Inter</vt:lpstr>
      <vt:lpstr>Inter 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RUST_ PDS</dc:title>
  <cp:lastModifiedBy>Miracapillo  Riccardo Marco</cp:lastModifiedBy>
  <cp:revision>2</cp:revision>
  <dcterms:created xsi:type="dcterms:W3CDTF">2006-08-16T00:00:00Z</dcterms:created>
  <dcterms:modified xsi:type="dcterms:W3CDTF">2025-01-25T16:10:41Z</dcterms:modified>
  <dc:identifier>DAGcc-F_MZg</dc:identifier>
</cp:coreProperties>
</file>